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85C5384-5341-4E8F-B76D-7ED94DD5814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E4DD65-A02D-40F5-B454-827EA757C21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510C746-4399-4909-9BD1-F59B9340BE61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940EC80-47D2-4839-B335-CF0676AF9E7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D1CD1F6-A19D-4B05-A600-D616FF94D6E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60F8CB7-33EE-4524-8D25-D133F48520B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F84CB80-0AF6-4775-BF9E-BD3872ADCD0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60D7358-636C-43CC-8275-9609D1B951E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0C6002F-F3F6-4A17-875B-48AD73660B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4D1B9F8-8A6A-460D-A8CB-5FB45C263091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8EAC4A71-CD77-4037-8D95-50E92B9247E0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7AB24A1-8B38-4154-A13E-7D56AABBF142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BFC3A46-EAAD-4D4C-A4AF-BECE9132A17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536813F-E877-4B90-899A-BBD1EBC5371E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D0DB1682-1B57-4309-BBD6-9876B0BE257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B9DAE6B-C895-4AAC-BA71-9152052FE7A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0205C769-69D9-4E95-A4AF-CB5B09BB49E7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0A45581-7D6F-466A-A4DF-BCC6334F16D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96AE1D6-49AF-498B-8D7C-3533438742B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867AB2B-7BB6-418C-9491-D6B5BD5C9215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9B4F361-CF08-456F-B1E4-988523599F29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7167663-CD45-4526-94CE-119A026074A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E9A02F7-400A-48A4-BED1-29604733539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A0E7943-4539-4564-9ACF-F5C4AED8A4FB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89594DD-339C-4D10-94FE-72A0584DDAEF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Образец заголовка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Образец текста</a:t>
            </a:r>
          </a:p>
          <a:p>
            <a:pPr marL="743040" lvl="1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Второй уровень</a:t>
            </a:r>
          </a:p>
          <a:p>
            <a:pPr marL="1143000" lvl="2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Третий уровень</a:t>
            </a:r>
          </a:p>
          <a:p>
            <a:pPr marL="1600200" lvl="3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Четвертый уровень</a:t>
            </a:r>
          </a:p>
          <a:p>
            <a:pPr marL="2057400" lvl="4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Пятый уровень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ru-RU" sz="1200" b="0" strike="noStrike" spc="-1">
                <a:solidFill>
                  <a:srgbClr val="8B8B8B"/>
                </a:solidFill>
                <a:latin typeface="Calibri"/>
              </a:rPr>
              <a:t>&lt;дата/время&gt;</a:t>
            </a:r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C3C272D6-392F-43D6-8B2A-21D60406F91F}" type="slidenum">
              <a:rPr lang="ru-RU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latin typeface="Tempora LGC Un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algn="ctr"/>
            <a:endParaRPr lang="ru-RU" sz="3200" b="0" strike="noStrike" spc="-1">
              <a:solidFill>
                <a:srgbClr val="8B8B8B"/>
              </a:solidFill>
              <a:latin typeface="Calibri"/>
            </a:endParaRPr>
          </a:p>
        </p:txBody>
      </p:sp>
      <p:sp>
        <p:nvSpPr>
          <p:cNvPr id="83" name="Rectangle 3"/>
          <p:cNvSpPr/>
          <p:nvPr/>
        </p:nvSpPr>
        <p:spPr>
          <a:xfrm>
            <a:off x="1907640" y="389990"/>
            <a:ext cx="5472360" cy="5232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numCol="1" spcCol="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400" b="1" spc="-1" dirty="0" smtClean="0">
                <a:solidFill>
                  <a:srgbClr val="002060"/>
                </a:solidFill>
                <a:latin typeface="Times New Roman"/>
              </a:rPr>
              <a:t>ГАОУВО ВО </a:t>
            </a: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1400" b="1" strike="noStrike" spc="-1" dirty="0">
                <a:solidFill>
                  <a:srgbClr val="002060"/>
                </a:solidFill>
                <a:latin typeface="Calibri"/>
                <a:ea typeface="Calibri"/>
              </a:rPr>
              <a:t>«</a:t>
            </a:r>
            <a:r>
              <a:rPr lang="ru-RU" sz="1400" b="1" strike="noStrike" spc="-1" dirty="0">
                <a:solidFill>
                  <a:srgbClr val="002060"/>
                </a:solidFill>
                <a:latin typeface="Times New Roman"/>
                <a:ea typeface="Calibri"/>
              </a:rPr>
              <a:t>Муромский </a:t>
            </a:r>
            <a:r>
              <a:rPr lang="ru-RU" sz="1400" b="1" spc="-1" dirty="0" smtClean="0">
                <a:solidFill>
                  <a:srgbClr val="002060"/>
                </a:solidFill>
                <a:latin typeface="Times New Roman"/>
                <a:ea typeface="Calibri"/>
              </a:rPr>
              <a:t>государственный педагогический институт</a:t>
            </a:r>
            <a:r>
              <a:rPr lang="ru-RU" sz="1400" b="1" strike="noStrike" spc="-1" dirty="0" smtClean="0">
                <a:solidFill>
                  <a:srgbClr val="002060"/>
                </a:solidFill>
                <a:latin typeface="Calibri"/>
                <a:ea typeface="Calibri"/>
              </a:rPr>
              <a:t>»</a:t>
            </a:r>
            <a:endParaRPr lang="ru-RU" sz="14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5" name="Скругленный прямоугольник 5"/>
          <p:cNvSpPr/>
          <p:nvPr/>
        </p:nvSpPr>
        <p:spPr>
          <a:xfrm>
            <a:off x="971640" y="2204864"/>
            <a:ext cx="7488360" cy="34560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E2"/>
              </a:gs>
              <a:gs pos="100000">
                <a:srgbClr val="FFFF9F"/>
              </a:gs>
            </a:gsLst>
            <a:lin ang="18900000"/>
          </a:gradFill>
          <a:ln w="57150">
            <a:solidFill>
              <a:srgbClr val="C0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strike="noStrike" spc="-1" dirty="0">
                <a:solidFill>
                  <a:srgbClr val="002060"/>
                </a:solidFill>
                <a:latin typeface="Calibri"/>
              </a:rPr>
              <a:t>«Методические рекомендации по написанию индивидуальных проектов студентами 1 курсов»</a:t>
            </a:r>
            <a:endParaRPr lang="ru-RU" sz="36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76" t="-459" r="-276" b="-459"/>
          <a:stretch>
            <a:fillRect/>
          </a:stretch>
        </p:blipFill>
        <p:spPr bwMode="auto">
          <a:xfrm>
            <a:off x="3605385" y="935318"/>
            <a:ext cx="1842504" cy="1100410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 Box 3"/>
          <p:cNvSpPr/>
          <p:nvPr/>
        </p:nvSpPr>
        <p:spPr>
          <a:xfrm>
            <a:off x="2388240" y="722160"/>
            <a:ext cx="184320" cy="36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AutoShape 46"/>
          <p:cNvSpPr/>
          <p:nvPr/>
        </p:nvSpPr>
        <p:spPr>
          <a:xfrm rot="5400000">
            <a:off x="-1955160" y="2035800"/>
            <a:ext cx="4824000" cy="3577320"/>
          </a:xfrm>
          <a:custGeom>
            <a:avLst/>
            <a:gdLst>
              <a:gd name="textAreaLeft" fmla="*/ 89280 w 4824000"/>
              <a:gd name="textAreaRight" fmla="*/ 4734720 w 4824000"/>
              <a:gd name="textAreaTop" fmla="*/ 0 h 3577320"/>
              <a:gd name="textAreaBottom" fmla="*/ 2257200 h 35773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0">
            <a:gsLst>
              <a:gs pos="0">
                <a:srgbClr val="F7F6F1"/>
              </a:gs>
              <a:gs pos="50000">
                <a:srgbClr val="EEECE1"/>
              </a:gs>
              <a:gs pos="100000">
                <a:srgbClr val="F7F6F1"/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7" name="AutoShape 47"/>
          <p:cNvSpPr/>
          <p:nvPr/>
        </p:nvSpPr>
        <p:spPr>
          <a:xfrm rot="5400000" flipH="1">
            <a:off x="-1647720" y="2231640"/>
            <a:ext cx="3890520" cy="2973960"/>
          </a:xfrm>
          <a:custGeom>
            <a:avLst/>
            <a:gdLst>
              <a:gd name="textAreaLeft" fmla="*/ -360 w 3890520"/>
              <a:gd name="textAreaRight" fmla="*/ 3890520 w 3890520"/>
              <a:gd name="textAreaTop" fmla="*/ 0 h 2973960"/>
              <a:gd name="textAreaBottom" fmla="*/ 1062000 h 2973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0">
            <a:gsLst>
              <a:gs pos="0">
                <a:srgbClr val="EEECE1">
                  <a:alpha val="56078"/>
                </a:srgbClr>
              </a:gs>
              <a:gs pos="100000">
                <a:srgbClr val="FFFFFF">
                  <a:alpha val="48235"/>
                </a:srgbClr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AutoShape 48"/>
          <p:cNvSpPr/>
          <p:nvPr/>
        </p:nvSpPr>
        <p:spPr>
          <a:xfrm>
            <a:off x="2555640" y="3933000"/>
            <a:ext cx="6264360" cy="579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методы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и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способы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работы над проектом (как мы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это можем делать?)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9" name="AutoShape 49"/>
          <p:cNvSpPr/>
          <p:nvPr/>
        </p:nvSpPr>
        <p:spPr>
          <a:xfrm>
            <a:off x="2411640" y="4653000"/>
            <a:ext cx="6192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обсуждение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предполагаемых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результатов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(что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получится в результате?)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0" name="AutoShape 50"/>
          <p:cNvSpPr/>
          <p:nvPr/>
        </p:nvSpPr>
        <p:spPr>
          <a:xfrm>
            <a:off x="2483640" y="3285000"/>
            <a:ext cx="6336360" cy="507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задачи проекта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(что делать для достижения цели?)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1" name="AutoShape 51"/>
          <p:cNvSpPr/>
          <p:nvPr/>
        </p:nvSpPr>
        <p:spPr>
          <a:xfrm>
            <a:off x="2339640" y="2565000"/>
            <a:ext cx="6408360" cy="507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определение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цели проекта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(зачем мы это делаем?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42" name="AutoShape 52"/>
          <p:cNvSpPr/>
          <p:nvPr/>
        </p:nvSpPr>
        <p:spPr>
          <a:xfrm>
            <a:off x="1907640" y="1772640"/>
            <a:ext cx="6840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формулировка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проблемы проекта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(почему это важно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для меня?);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grpSp>
        <p:nvGrpSpPr>
          <p:cNvPr id="143" name="Group 53"/>
          <p:cNvGrpSpPr/>
          <p:nvPr/>
        </p:nvGrpSpPr>
        <p:grpSpPr>
          <a:xfrm>
            <a:off x="1403640" y="1845000"/>
            <a:ext cx="434520" cy="518760"/>
            <a:chOff x="1403640" y="1845000"/>
            <a:chExt cx="434520" cy="518760"/>
          </a:xfrm>
        </p:grpSpPr>
        <p:sp>
          <p:nvSpPr>
            <p:cNvPr id="144" name="Oval 54"/>
            <p:cNvSpPr/>
            <p:nvPr/>
          </p:nvSpPr>
          <p:spPr>
            <a:xfrm>
              <a:off x="1403640" y="1914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5" name="Oval 55"/>
            <p:cNvSpPr/>
            <p:nvPr/>
          </p:nvSpPr>
          <p:spPr>
            <a:xfrm>
              <a:off x="1428120" y="193536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6" name="Oval 56"/>
            <p:cNvSpPr/>
            <p:nvPr/>
          </p:nvSpPr>
          <p:spPr>
            <a:xfrm>
              <a:off x="1450080" y="1845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7" name="Oval 57"/>
            <p:cNvSpPr/>
            <p:nvPr/>
          </p:nvSpPr>
          <p:spPr>
            <a:xfrm>
              <a:off x="1450080" y="1845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8" name="Oval 58"/>
            <p:cNvSpPr/>
            <p:nvPr/>
          </p:nvSpPr>
          <p:spPr>
            <a:xfrm>
              <a:off x="1472040" y="1845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49" name="Oval 59"/>
            <p:cNvSpPr/>
            <p:nvPr/>
          </p:nvSpPr>
          <p:spPr>
            <a:xfrm>
              <a:off x="1472040" y="1845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B63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50" name="Group 60"/>
          <p:cNvGrpSpPr/>
          <p:nvPr/>
        </p:nvGrpSpPr>
        <p:grpSpPr>
          <a:xfrm>
            <a:off x="1907640" y="2637000"/>
            <a:ext cx="434880" cy="518760"/>
            <a:chOff x="1907640" y="2637000"/>
            <a:chExt cx="434880" cy="518760"/>
          </a:xfrm>
        </p:grpSpPr>
        <p:sp>
          <p:nvSpPr>
            <p:cNvPr id="151" name="Oval 61"/>
            <p:cNvSpPr/>
            <p:nvPr/>
          </p:nvSpPr>
          <p:spPr>
            <a:xfrm>
              <a:off x="1907640" y="2706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2" name="Oval 62"/>
            <p:cNvSpPr/>
            <p:nvPr/>
          </p:nvSpPr>
          <p:spPr>
            <a:xfrm>
              <a:off x="1932120" y="272736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3" name="Oval 63"/>
            <p:cNvSpPr/>
            <p:nvPr/>
          </p:nvSpPr>
          <p:spPr>
            <a:xfrm>
              <a:off x="1954440" y="263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4" name="Oval 64"/>
            <p:cNvSpPr/>
            <p:nvPr/>
          </p:nvSpPr>
          <p:spPr>
            <a:xfrm>
              <a:off x="1954440" y="263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5" name="Oval 65"/>
            <p:cNvSpPr/>
            <p:nvPr/>
          </p:nvSpPr>
          <p:spPr>
            <a:xfrm>
              <a:off x="1976040" y="263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6" name="Oval 66"/>
            <p:cNvSpPr/>
            <p:nvPr/>
          </p:nvSpPr>
          <p:spPr>
            <a:xfrm>
              <a:off x="1976040" y="263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57" name="Group 67"/>
          <p:cNvGrpSpPr/>
          <p:nvPr/>
        </p:nvGrpSpPr>
        <p:grpSpPr>
          <a:xfrm>
            <a:off x="2051640" y="3285000"/>
            <a:ext cx="452520" cy="518760"/>
            <a:chOff x="2051640" y="3285000"/>
            <a:chExt cx="452520" cy="518760"/>
          </a:xfrm>
        </p:grpSpPr>
        <p:sp>
          <p:nvSpPr>
            <p:cNvPr id="158" name="Oval 68"/>
            <p:cNvSpPr/>
            <p:nvPr/>
          </p:nvSpPr>
          <p:spPr>
            <a:xfrm>
              <a:off x="2051640" y="3354120"/>
              <a:ext cx="44460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59" name="Oval 69"/>
            <p:cNvSpPr/>
            <p:nvPr/>
          </p:nvSpPr>
          <p:spPr>
            <a:xfrm>
              <a:off x="2077200" y="3375720"/>
              <a:ext cx="39348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0" name="Oval 70"/>
            <p:cNvSpPr/>
            <p:nvPr/>
          </p:nvSpPr>
          <p:spPr>
            <a:xfrm>
              <a:off x="2100240" y="3285000"/>
              <a:ext cx="40392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1" name="Oval 71"/>
            <p:cNvSpPr/>
            <p:nvPr/>
          </p:nvSpPr>
          <p:spPr>
            <a:xfrm>
              <a:off x="2100240" y="3285000"/>
              <a:ext cx="403920" cy="518760"/>
            </a:xfrm>
            <a:prstGeom prst="ellipse">
              <a:avLst/>
            </a:prstGeom>
            <a:gradFill rotWithShape="0">
              <a:gsLst>
                <a:gs pos="0">
                  <a:srgbClr val="21B3E1"/>
                </a:gs>
                <a:gs pos="100000">
                  <a:srgbClr val="0F5268"/>
                </a:gs>
              </a:gsLst>
              <a:lin ang="54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2" name="Oval 72"/>
            <p:cNvSpPr/>
            <p:nvPr/>
          </p:nvSpPr>
          <p:spPr>
            <a:xfrm>
              <a:off x="2122920" y="3285000"/>
              <a:ext cx="3016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3" name="Oval 73"/>
            <p:cNvSpPr/>
            <p:nvPr/>
          </p:nvSpPr>
          <p:spPr>
            <a:xfrm>
              <a:off x="2122920" y="3285000"/>
              <a:ext cx="301680" cy="518760"/>
            </a:xfrm>
            <a:prstGeom prst="ellipse">
              <a:avLst/>
            </a:prstGeom>
            <a:gradFill rotWithShape="0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64" name="Group 74"/>
          <p:cNvGrpSpPr/>
          <p:nvPr/>
        </p:nvGrpSpPr>
        <p:grpSpPr>
          <a:xfrm>
            <a:off x="2051640" y="3933000"/>
            <a:ext cx="434880" cy="518760"/>
            <a:chOff x="2051640" y="3933000"/>
            <a:chExt cx="434880" cy="518760"/>
          </a:xfrm>
        </p:grpSpPr>
        <p:sp>
          <p:nvSpPr>
            <p:cNvPr id="165" name="Oval 75"/>
            <p:cNvSpPr/>
            <p:nvPr/>
          </p:nvSpPr>
          <p:spPr>
            <a:xfrm>
              <a:off x="2051640" y="4002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6" name="Oval 76"/>
            <p:cNvSpPr/>
            <p:nvPr/>
          </p:nvSpPr>
          <p:spPr>
            <a:xfrm>
              <a:off x="2076120" y="402372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7" name="Oval 77"/>
            <p:cNvSpPr/>
            <p:nvPr/>
          </p:nvSpPr>
          <p:spPr>
            <a:xfrm>
              <a:off x="2098440" y="3933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8" name="Oval 78"/>
            <p:cNvSpPr/>
            <p:nvPr/>
          </p:nvSpPr>
          <p:spPr>
            <a:xfrm>
              <a:off x="2098440" y="3933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9" name="Oval 79"/>
            <p:cNvSpPr/>
            <p:nvPr/>
          </p:nvSpPr>
          <p:spPr>
            <a:xfrm>
              <a:off x="2120400" y="3933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0" name="Oval 80"/>
            <p:cNvSpPr/>
            <p:nvPr/>
          </p:nvSpPr>
          <p:spPr>
            <a:xfrm>
              <a:off x="2120400" y="3933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8D67E1"/>
                </a:gs>
                <a:gs pos="100000">
                  <a:srgbClr val="44326D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71" name="Group 81"/>
          <p:cNvGrpSpPr/>
          <p:nvPr/>
        </p:nvGrpSpPr>
        <p:grpSpPr>
          <a:xfrm>
            <a:off x="1907640" y="4653000"/>
            <a:ext cx="504360" cy="518760"/>
            <a:chOff x="1907640" y="4653000"/>
            <a:chExt cx="504360" cy="518760"/>
          </a:xfrm>
        </p:grpSpPr>
        <p:sp>
          <p:nvSpPr>
            <p:cNvPr id="172" name="Oval 82"/>
            <p:cNvSpPr/>
            <p:nvPr/>
          </p:nvSpPr>
          <p:spPr>
            <a:xfrm>
              <a:off x="1907640" y="4722120"/>
              <a:ext cx="46584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3" name="Oval 83"/>
            <p:cNvSpPr/>
            <p:nvPr/>
          </p:nvSpPr>
          <p:spPr>
            <a:xfrm>
              <a:off x="1934280" y="4743720"/>
              <a:ext cx="41256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4" name="Oval 84"/>
            <p:cNvSpPr/>
            <p:nvPr/>
          </p:nvSpPr>
          <p:spPr>
            <a:xfrm>
              <a:off x="1958400" y="4653000"/>
              <a:ext cx="45360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5" name="Oval 85"/>
            <p:cNvSpPr/>
            <p:nvPr/>
          </p:nvSpPr>
          <p:spPr>
            <a:xfrm>
              <a:off x="1958400" y="4653000"/>
              <a:ext cx="45360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6" name="Oval 86"/>
            <p:cNvSpPr/>
            <p:nvPr/>
          </p:nvSpPr>
          <p:spPr>
            <a:xfrm>
              <a:off x="1982520" y="4653000"/>
              <a:ext cx="3160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77" name="Oval 87"/>
            <p:cNvSpPr/>
            <p:nvPr/>
          </p:nvSpPr>
          <p:spPr>
            <a:xfrm>
              <a:off x="1982520" y="4653000"/>
              <a:ext cx="316080" cy="518760"/>
            </a:xfrm>
            <a:prstGeom prst="ellipse">
              <a:avLst/>
            </a:prstGeom>
            <a:gradFill rotWithShape="0">
              <a:gsLst>
                <a:gs pos="0">
                  <a:srgbClr val="E35E23"/>
                </a:gs>
                <a:gs pos="100000">
                  <a:srgbClr val="6E2D1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178" name="Group 53"/>
          <p:cNvGrpSpPr/>
          <p:nvPr/>
        </p:nvGrpSpPr>
        <p:grpSpPr>
          <a:xfrm>
            <a:off x="683640" y="1196640"/>
            <a:ext cx="622440" cy="518760"/>
            <a:chOff x="683640" y="1196640"/>
            <a:chExt cx="622440" cy="518760"/>
          </a:xfrm>
        </p:grpSpPr>
        <p:sp>
          <p:nvSpPr>
            <p:cNvPr id="179" name="Oval 54"/>
            <p:cNvSpPr/>
            <p:nvPr/>
          </p:nvSpPr>
          <p:spPr>
            <a:xfrm>
              <a:off x="683640" y="1265760"/>
              <a:ext cx="61164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0" name="Oval 55"/>
            <p:cNvSpPr/>
            <p:nvPr/>
          </p:nvSpPr>
          <p:spPr>
            <a:xfrm>
              <a:off x="718560" y="1287360"/>
              <a:ext cx="54144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1" name="Oval 56"/>
            <p:cNvSpPr/>
            <p:nvPr/>
          </p:nvSpPr>
          <p:spPr>
            <a:xfrm>
              <a:off x="750240" y="1196640"/>
              <a:ext cx="55584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2" name="Oval 57"/>
            <p:cNvSpPr/>
            <p:nvPr/>
          </p:nvSpPr>
          <p:spPr>
            <a:xfrm>
              <a:off x="750240" y="1196640"/>
              <a:ext cx="55584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3" name="Oval 58"/>
            <p:cNvSpPr/>
            <p:nvPr/>
          </p:nvSpPr>
          <p:spPr>
            <a:xfrm>
              <a:off x="781560" y="1196640"/>
              <a:ext cx="4150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4" name="Oval 59"/>
            <p:cNvSpPr/>
            <p:nvPr/>
          </p:nvSpPr>
          <p:spPr>
            <a:xfrm>
              <a:off x="781560" y="1196640"/>
              <a:ext cx="415080" cy="51876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B63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85" name="AutoShape 52"/>
          <p:cNvSpPr/>
          <p:nvPr/>
        </p:nvSpPr>
        <p:spPr>
          <a:xfrm>
            <a:off x="1331640" y="1196640"/>
            <a:ext cx="3600000" cy="507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FF0000"/>
                </a:solidFill>
                <a:latin typeface="Calibri"/>
              </a:rPr>
              <a:t>1 этап: подготовительный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grpSp>
        <p:nvGrpSpPr>
          <p:cNvPr id="186" name="Group 81"/>
          <p:cNvGrpSpPr/>
          <p:nvPr/>
        </p:nvGrpSpPr>
        <p:grpSpPr>
          <a:xfrm>
            <a:off x="1691640" y="5301360"/>
            <a:ext cx="486360" cy="518760"/>
            <a:chOff x="1691640" y="5301360"/>
            <a:chExt cx="486360" cy="518760"/>
          </a:xfrm>
        </p:grpSpPr>
        <p:sp>
          <p:nvSpPr>
            <p:cNvPr id="187" name="Oval 82"/>
            <p:cNvSpPr/>
            <p:nvPr/>
          </p:nvSpPr>
          <p:spPr>
            <a:xfrm>
              <a:off x="1691640" y="5370480"/>
              <a:ext cx="44928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8" name="Oval 83"/>
            <p:cNvSpPr/>
            <p:nvPr/>
          </p:nvSpPr>
          <p:spPr>
            <a:xfrm>
              <a:off x="1717200" y="5391720"/>
              <a:ext cx="3978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89" name="Oval 84"/>
            <p:cNvSpPr/>
            <p:nvPr/>
          </p:nvSpPr>
          <p:spPr>
            <a:xfrm>
              <a:off x="1740600" y="5301360"/>
              <a:ext cx="43740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0" name="Oval 85"/>
            <p:cNvSpPr/>
            <p:nvPr/>
          </p:nvSpPr>
          <p:spPr>
            <a:xfrm>
              <a:off x="1740600" y="5301360"/>
              <a:ext cx="43740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1" name="Oval 86"/>
            <p:cNvSpPr/>
            <p:nvPr/>
          </p:nvSpPr>
          <p:spPr>
            <a:xfrm>
              <a:off x="1763640" y="5301360"/>
              <a:ext cx="30456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2" name="Oval 87"/>
            <p:cNvSpPr/>
            <p:nvPr/>
          </p:nvSpPr>
          <p:spPr>
            <a:xfrm>
              <a:off x="1763640" y="5301360"/>
              <a:ext cx="304560" cy="518760"/>
            </a:xfrm>
            <a:prstGeom prst="ellipse">
              <a:avLst/>
            </a:prstGeom>
            <a:gradFill rotWithShape="0">
              <a:gsLst>
                <a:gs pos="0">
                  <a:srgbClr val="E35E23"/>
                </a:gs>
                <a:gs pos="100000">
                  <a:srgbClr val="6E2D1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193" name="AutoShape 48"/>
          <p:cNvSpPr/>
          <p:nvPr/>
        </p:nvSpPr>
        <p:spPr>
          <a:xfrm>
            <a:off x="2123640" y="5373360"/>
            <a:ext cx="6768360" cy="507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создание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концепции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проекта (каким я вижу проект?)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grpSp>
        <p:nvGrpSpPr>
          <p:cNvPr id="194" name="Group 81"/>
          <p:cNvGrpSpPr/>
          <p:nvPr/>
        </p:nvGrpSpPr>
        <p:grpSpPr>
          <a:xfrm>
            <a:off x="1043640" y="5949360"/>
            <a:ext cx="468360" cy="518760"/>
            <a:chOff x="1043640" y="5949360"/>
            <a:chExt cx="468360" cy="518760"/>
          </a:xfrm>
        </p:grpSpPr>
        <p:sp>
          <p:nvSpPr>
            <p:cNvPr id="195" name="Oval 82"/>
            <p:cNvSpPr/>
            <p:nvPr/>
          </p:nvSpPr>
          <p:spPr>
            <a:xfrm>
              <a:off x="1043640" y="6018480"/>
              <a:ext cx="43272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6" name="Oval 83"/>
            <p:cNvSpPr/>
            <p:nvPr/>
          </p:nvSpPr>
          <p:spPr>
            <a:xfrm>
              <a:off x="1068120" y="6039720"/>
              <a:ext cx="38304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7" name="Oval 84"/>
            <p:cNvSpPr/>
            <p:nvPr/>
          </p:nvSpPr>
          <p:spPr>
            <a:xfrm>
              <a:off x="1090800" y="5949360"/>
              <a:ext cx="42120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8" name="Oval 85"/>
            <p:cNvSpPr/>
            <p:nvPr/>
          </p:nvSpPr>
          <p:spPr>
            <a:xfrm>
              <a:off x="1090800" y="5949360"/>
              <a:ext cx="42120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9" name="Oval 86"/>
            <p:cNvSpPr/>
            <p:nvPr/>
          </p:nvSpPr>
          <p:spPr>
            <a:xfrm>
              <a:off x="1113120" y="5949360"/>
              <a:ext cx="29340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00" name="Oval 87"/>
            <p:cNvSpPr/>
            <p:nvPr/>
          </p:nvSpPr>
          <p:spPr>
            <a:xfrm>
              <a:off x="1113120" y="5949360"/>
              <a:ext cx="293400" cy="518760"/>
            </a:xfrm>
            <a:prstGeom prst="ellipse">
              <a:avLst/>
            </a:prstGeom>
            <a:gradFill rotWithShape="0">
              <a:gsLst>
                <a:gs pos="0">
                  <a:srgbClr val="E35E23"/>
                </a:gs>
                <a:gs pos="100000">
                  <a:srgbClr val="6E2D1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01" name="AutoShape 48"/>
          <p:cNvSpPr/>
          <p:nvPr/>
        </p:nvSpPr>
        <p:spPr>
          <a:xfrm>
            <a:off x="1547640" y="6021360"/>
            <a:ext cx="7200360" cy="575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определение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доступных ресурсов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(что мне поможет при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выполнении проекта?)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2" name="Прямоугольник 71"/>
          <p:cNvSpPr/>
          <p:nvPr/>
        </p:nvSpPr>
        <p:spPr>
          <a:xfrm>
            <a:off x="611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Рекомендации по выполнению проекта: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Text Box 3"/>
          <p:cNvSpPr/>
          <p:nvPr/>
        </p:nvSpPr>
        <p:spPr>
          <a:xfrm>
            <a:off x="2388240" y="722160"/>
            <a:ext cx="184320" cy="36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4" name="AutoShape 46"/>
          <p:cNvSpPr/>
          <p:nvPr/>
        </p:nvSpPr>
        <p:spPr>
          <a:xfrm rot="5400000">
            <a:off x="-1955160" y="2035800"/>
            <a:ext cx="4824000" cy="3577320"/>
          </a:xfrm>
          <a:custGeom>
            <a:avLst/>
            <a:gdLst>
              <a:gd name="textAreaLeft" fmla="*/ 89280 w 4824000"/>
              <a:gd name="textAreaRight" fmla="*/ 4734720 w 4824000"/>
              <a:gd name="textAreaTop" fmla="*/ 0 h 3577320"/>
              <a:gd name="textAreaBottom" fmla="*/ 2257200 h 35773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0">
            <a:gsLst>
              <a:gs pos="0">
                <a:srgbClr val="F7F6F1"/>
              </a:gs>
              <a:gs pos="50000">
                <a:srgbClr val="EEECE1"/>
              </a:gs>
              <a:gs pos="100000">
                <a:srgbClr val="F7F6F1"/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5" name="AutoShape 47"/>
          <p:cNvSpPr/>
          <p:nvPr/>
        </p:nvSpPr>
        <p:spPr>
          <a:xfrm rot="5400000" flipH="1">
            <a:off x="-1647720" y="2231640"/>
            <a:ext cx="3890520" cy="2973960"/>
          </a:xfrm>
          <a:custGeom>
            <a:avLst/>
            <a:gdLst>
              <a:gd name="textAreaLeft" fmla="*/ -360 w 3890520"/>
              <a:gd name="textAreaRight" fmla="*/ 3890520 w 3890520"/>
              <a:gd name="textAreaTop" fmla="*/ 0 h 2973960"/>
              <a:gd name="textAreaBottom" fmla="*/ 1062000 h 2973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0">
            <a:gsLst>
              <a:gs pos="0">
                <a:srgbClr val="EEECE1">
                  <a:alpha val="56078"/>
                </a:srgbClr>
              </a:gs>
              <a:gs pos="100000">
                <a:srgbClr val="FFFFFF">
                  <a:alpha val="48235"/>
                </a:srgbClr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6" name="AutoShape 48"/>
          <p:cNvSpPr/>
          <p:nvPr/>
        </p:nvSpPr>
        <p:spPr>
          <a:xfrm>
            <a:off x="2483640" y="3357000"/>
            <a:ext cx="6264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распределение задач и обязанностей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между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студентами в группе (если это групповой проект)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7" name="AutoShape 49"/>
          <p:cNvSpPr/>
          <p:nvPr/>
        </p:nvSpPr>
        <p:spPr>
          <a:xfrm>
            <a:off x="2123640" y="5013000"/>
            <a:ext cx="6264360" cy="136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проведение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исследования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(провести то, что запланировано: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интервью, опросы, наблюдения,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поисковую работу и др.)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8" name="AutoShape 50"/>
          <p:cNvSpPr/>
          <p:nvPr/>
        </p:nvSpPr>
        <p:spPr>
          <a:xfrm>
            <a:off x="2339640" y="2493000"/>
            <a:ext cx="6336360" cy="719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выбор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способа представления результатов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(в какой форме будет отчет по проекту)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9" name="AutoShape 51"/>
          <p:cNvSpPr/>
          <p:nvPr/>
        </p:nvSpPr>
        <p:spPr>
          <a:xfrm>
            <a:off x="2483640" y="4149000"/>
            <a:ext cx="5544360" cy="719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сбор информации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(работа с литературой,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интернет-ресурсами и т.д.)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0" name="AutoShape 52"/>
          <p:cNvSpPr/>
          <p:nvPr/>
        </p:nvSpPr>
        <p:spPr>
          <a:xfrm>
            <a:off x="1907640" y="1917000"/>
            <a:ext cx="4824000" cy="503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создание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плана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реализации проекта;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grpSp>
        <p:nvGrpSpPr>
          <p:cNvPr id="211" name="Group 53"/>
          <p:cNvGrpSpPr/>
          <p:nvPr/>
        </p:nvGrpSpPr>
        <p:grpSpPr>
          <a:xfrm>
            <a:off x="1403640" y="1917000"/>
            <a:ext cx="434520" cy="518760"/>
            <a:chOff x="1403640" y="1917000"/>
            <a:chExt cx="434520" cy="518760"/>
          </a:xfrm>
        </p:grpSpPr>
        <p:sp>
          <p:nvSpPr>
            <p:cNvPr id="212" name="Oval 54"/>
            <p:cNvSpPr/>
            <p:nvPr/>
          </p:nvSpPr>
          <p:spPr>
            <a:xfrm>
              <a:off x="1403640" y="1986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3" name="Oval 55"/>
            <p:cNvSpPr/>
            <p:nvPr/>
          </p:nvSpPr>
          <p:spPr>
            <a:xfrm>
              <a:off x="1428120" y="200736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4" name="Oval 56"/>
            <p:cNvSpPr/>
            <p:nvPr/>
          </p:nvSpPr>
          <p:spPr>
            <a:xfrm>
              <a:off x="1450080" y="191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5" name="Oval 57"/>
            <p:cNvSpPr/>
            <p:nvPr/>
          </p:nvSpPr>
          <p:spPr>
            <a:xfrm>
              <a:off x="1450080" y="191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6" name="Oval 58"/>
            <p:cNvSpPr/>
            <p:nvPr/>
          </p:nvSpPr>
          <p:spPr>
            <a:xfrm>
              <a:off x="1472040" y="191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17" name="Oval 59"/>
            <p:cNvSpPr/>
            <p:nvPr/>
          </p:nvSpPr>
          <p:spPr>
            <a:xfrm>
              <a:off x="1472040" y="191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B63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18" name="Group 60"/>
          <p:cNvGrpSpPr/>
          <p:nvPr/>
        </p:nvGrpSpPr>
        <p:grpSpPr>
          <a:xfrm>
            <a:off x="1835640" y="2637000"/>
            <a:ext cx="434520" cy="518760"/>
            <a:chOff x="1835640" y="2637000"/>
            <a:chExt cx="434520" cy="518760"/>
          </a:xfrm>
        </p:grpSpPr>
        <p:sp>
          <p:nvSpPr>
            <p:cNvPr id="219" name="Oval 61"/>
            <p:cNvSpPr/>
            <p:nvPr/>
          </p:nvSpPr>
          <p:spPr>
            <a:xfrm>
              <a:off x="1835640" y="2706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0" name="Oval 62"/>
            <p:cNvSpPr/>
            <p:nvPr/>
          </p:nvSpPr>
          <p:spPr>
            <a:xfrm>
              <a:off x="1860120" y="272736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1" name="Oval 63"/>
            <p:cNvSpPr/>
            <p:nvPr/>
          </p:nvSpPr>
          <p:spPr>
            <a:xfrm>
              <a:off x="1882080" y="263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2" name="Oval 64"/>
            <p:cNvSpPr/>
            <p:nvPr/>
          </p:nvSpPr>
          <p:spPr>
            <a:xfrm>
              <a:off x="1882080" y="263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3" name="Oval 65"/>
            <p:cNvSpPr/>
            <p:nvPr/>
          </p:nvSpPr>
          <p:spPr>
            <a:xfrm>
              <a:off x="1904040" y="263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4" name="Oval 66"/>
            <p:cNvSpPr/>
            <p:nvPr/>
          </p:nvSpPr>
          <p:spPr>
            <a:xfrm>
              <a:off x="1904040" y="263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25" name="Group 67"/>
          <p:cNvGrpSpPr/>
          <p:nvPr/>
        </p:nvGrpSpPr>
        <p:grpSpPr>
          <a:xfrm>
            <a:off x="1979640" y="3429000"/>
            <a:ext cx="452520" cy="518760"/>
            <a:chOff x="1979640" y="3429000"/>
            <a:chExt cx="452520" cy="518760"/>
          </a:xfrm>
        </p:grpSpPr>
        <p:sp>
          <p:nvSpPr>
            <p:cNvPr id="226" name="Oval 68"/>
            <p:cNvSpPr/>
            <p:nvPr/>
          </p:nvSpPr>
          <p:spPr>
            <a:xfrm>
              <a:off x="1979640" y="3498120"/>
              <a:ext cx="44460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7" name="Oval 69"/>
            <p:cNvSpPr/>
            <p:nvPr/>
          </p:nvSpPr>
          <p:spPr>
            <a:xfrm>
              <a:off x="2005200" y="3519720"/>
              <a:ext cx="39348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8" name="Oval 70"/>
            <p:cNvSpPr/>
            <p:nvPr/>
          </p:nvSpPr>
          <p:spPr>
            <a:xfrm>
              <a:off x="2028240" y="3429000"/>
              <a:ext cx="40392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29" name="Oval 71"/>
            <p:cNvSpPr/>
            <p:nvPr/>
          </p:nvSpPr>
          <p:spPr>
            <a:xfrm>
              <a:off x="2028240" y="3429000"/>
              <a:ext cx="403920" cy="518760"/>
            </a:xfrm>
            <a:prstGeom prst="ellipse">
              <a:avLst/>
            </a:prstGeom>
            <a:gradFill rotWithShape="0">
              <a:gsLst>
                <a:gs pos="0">
                  <a:srgbClr val="21B3E1"/>
                </a:gs>
                <a:gs pos="100000">
                  <a:srgbClr val="0F5268"/>
                </a:gs>
              </a:gsLst>
              <a:lin ang="54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0" name="Oval 72"/>
            <p:cNvSpPr/>
            <p:nvPr/>
          </p:nvSpPr>
          <p:spPr>
            <a:xfrm>
              <a:off x="2050920" y="3429000"/>
              <a:ext cx="3016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1" name="Oval 73"/>
            <p:cNvSpPr/>
            <p:nvPr/>
          </p:nvSpPr>
          <p:spPr>
            <a:xfrm>
              <a:off x="2050920" y="3429000"/>
              <a:ext cx="301680" cy="518760"/>
            </a:xfrm>
            <a:prstGeom prst="ellipse">
              <a:avLst/>
            </a:prstGeom>
            <a:gradFill rotWithShape="0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2" name="Group 74"/>
          <p:cNvGrpSpPr/>
          <p:nvPr/>
        </p:nvGrpSpPr>
        <p:grpSpPr>
          <a:xfrm>
            <a:off x="1979640" y="4221000"/>
            <a:ext cx="434880" cy="518760"/>
            <a:chOff x="1979640" y="4221000"/>
            <a:chExt cx="434880" cy="518760"/>
          </a:xfrm>
        </p:grpSpPr>
        <p:sp>
          <p:nvSpPr>
            <p:cNvPr id="233" name="Oval 75"/>
            <p:cNvSpPr/>
            <p:nvPr/>
          </p:nvSpPr>
          <p:spPr>
            <a:xfrm>
              <a:off x="1979640" y="4290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4" name="Oval 76"/>
            <p:cNvSpPr/>
            <p:nvPr/>
          </p:nvSpPr>
          <p:spPr>
            <a:xfrm>
              <a:off x="2004120" y="431172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5" name="Oval 77"/>
            <p:cNvSpPr/>
            <p:nvPr/>
          </p:nvSpPr>
          <p:spPr>
            <a:xfrm>
              <a:off x="2026440" y="4221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6" name="Oval 78"/>
            <p:cNvSpPr/>
            <p:nvPr/>
          </p:nvSpPr>
          <p:spPr>
            <a:xfrm>
              <a:off x="2026440" y="4221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7" name="Oval 79"/>
            <p:cNvSpPr/>
            <p:nvPr/>
          </p:nvSpPr>
          <p:spPr>
            <a:xfrm>
              <a:off x="2048400" y="4221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38" name="Oval 80"/>
            <p:cNvSpPr/>
            <p:nvPr/>
          </p:nvSpPr>
          <p:spPr>
            <a:xfrm>
              <a:off x="2048400" y="4221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8D67E1"/>
                </a:gs>
                <a:gs pos="100000">
                  <a:srgbClr val="44326D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39" name="Group 81"/>
          <p:cNvGrpSpPr/>
          <p:nvPr/>
        </p:nvGrpSpPr>
        <p:grpSpPr>
          <a:xfrm>
            <a:off x="1619640" y="5229360"/>
            <a:ext cx="504360" cy="518760"/>
            <a:chOff x="1619640" y="5229360"/>
            <a:chExt cx="504360" cy="518760"/>
          </a:xfrm>
        </p:grpSpPr>
        <p:sp>
          <p:nvSpPr>
            <p:cNvPr id="240" name="Oval 82"/>
            <p:cNvSpPr/>
            <p:nvPr/>
          </p:nvSpPr>
          <p:spPr>
            <a:xfrm>
              <a:off x="1619640" y="5298480"/>
              <a:ext cx="46584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1" name="Oval 83"/>
            <p:cNvSpPr/>
            <p:nvPr/>
          </p:nvSpPr>
          <p:spPr>
            <a:xfrm>
              <a:off x="1646280" y="5319720"/>
              <a:ext cx="41256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2" name="Oval 84"/>
            <p:cNvSpPr/>
            <p:nvPr/>
          </p:nvSpPr>
          <p:spPr>
            <a:xfrm>
              <a:off x="1670400" y="5229360"/>
              <a:ext cx="45360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3" name="Oval 85"/>
            <p:cNvSpPr/>
            <p:nvPr/>
          </p:nvSpPr>
          <p:spPr>
            <a:xfrm>
              <a:off x="1670400" y="5229360"/>
              <a:ext cx="45360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4" name="Oval 86"/>
            <p:cNvSpPr/>
            <p:nvPr/>
          </p:nvSpPr>
          <p:spPr>
            <a:xfrm>
              <a:off x="1694520" y="5229360"/>
              <a:ext cx="3160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5" name="Oval 87"/>
            <p:cNvSpPr/>
            <p:nvPr/>
          </p:nvSpPr>
          <p:spPr>
            <a:xfrm>
              <a:off x="1694520" y="5229360"/>
              <a:ext cx="316080" cy="518760"/>
            </a:xfrm>
            <a:prstGeom prst="ellipse">
              <a:avLst/>
            </a:prstGeom>
            <a:gradFill rotWithShape="0">
              <a:gsLst>
                <a:gs pos="0">
                  <a:srgbClr val="E35E23"/>
                </a:gs>
                <a:gs pos="100000">
                  <a:srgbClr val="6E2D1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46" name="Group 53"/>
          <p:cNvGrpSpPr/>
          <p:nvPr/>
        </p:nvGrpSpPr>
        <p:grpSpPr>
          <a:xfrm>
            <a:off x="683640" y="1196640"/>
            <a:ext cx="622440" cy="518760"/>
            <a:chOff x="683640" y="1196640"/>
            <a:chExt cx="622440" cy="518760"/>
          </a:xfrm>
        </p:grpSpPr>
        <p:sp>
          <p:nvSpPr>
            <p:cNvPr id="247" name="Oval 54"/>
            <p:cNvSpPr/>
            <p:nvPr/>
          </p:nvSpPr>
          <p:spPr>
            <a:xfrm>
              <a:off x="683640" y="1265760"/>
              <a:ext cx="61164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8" name="Oval 55"/>
            <p:cNvSpPr/>
            <p:nvPr/>
          </p:nvSpPr>
          <p:spPr>
            <a:xfrm>
              <a:off x="718560" y="1287360"/>
              <a:ext cx="54144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49" name="Oval 56"/>
            <p:cNvSpPr/>
            <p:nvPr/>
          </p:nvSpPr>
          <p:spPr>
            <a:xfrm>
              <a:off x="750240" y="1196640"/>
              <a:ext cx="55584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0" name="Oval 57"/>
            <p:cNvSpPr/>
            <p:nvPr/>
          </p:nvSpPr>
          <p:spPr>
            <a:xfrm>
              <a:off x="750240" y="1196640"/>
              <a:ext cx="55584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1" name="Oval 58"/>
            <p:cNvSpPr/>
            <p:nvPr/>
          </p:nvSpPr>
          <p:spPr>
            <a:xfrm>
              <a:off x="781560" y="1196640"/>
              <a:ext cx="4150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52" name="Oval 59"/>
            <p:cNvSpPr/>
            <p:nvPr/>
          </p:nvSpPr>
          <p:spPr>
            <a:xfrm>
              <a:off x="781560" y="1196640"/>
              <a:ext cx="415080" cy="51876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B63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53" name="AutoShape 52"/>
          <p:cNvSpPr/>
          <p:nvPr/>
        </p:nvSpPr>
        <p:spPr>
          <a:xfrm>
            <a:off x="1331640" y="1124640"/>
            <a:ext cx="7056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FF0000"/>
                </a:solidFill>
                <a:latin typeface="Calibri"/>
              </a:rPr>
              <a:t>2 этап (основной):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FF0000"/>
                </a:solidFill>
                <a:latin typeface="Calibri"/>
              </a:rPr>
              <a:t>планирование и работа по реализации проекта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4" name="Прямоугольник 71"/>
          <p:cNvSpPr/>
          <p:nvPr/>
        </p:nvSpPr>
        <p:spPr>
          <a:xfrm>
            <a:off x="611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Рекомендации по выполнению проекта: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Text Box 3"/>
          <p:cNvSpPr/>
          <p:nvPr/>
        </p:nvSpPr>
        <p:spPr>
          <a:xfrm>
            <a:off x="2388240" y="722160"/>
            <a:ext cx="184320" cy="36900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6" name="AutoShape 46"/>
          <p:cNvSpPr/>
          <p:nvPr/>
        </p:nvSpPr>
        <p:spPr>
          <a:xfrm rot="5400000">
            <a:off x="-1955160" y="2035800"/>
            <a:ext cx="4824000" cy="3577320"/>
          </a:xfrm>
          <a:custGeom>
            <a:avLst/>
            <a:gdLst>
              <a:gd name="textAreaLeft" fmla="*/ 89280 w 4824000"/>
              <a:gd name="textAreaRight" fmla="*/ 4734720 w 4824000"/>
              <a:gd name="textAreaTop" fmla="*/ 0 h 3577320"/>
              <a:gd name="textAreaBottom" fmla="*/ 2257200 h 357732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rotWithShape="0">
            <a:gsLst>
              <a:gs pos="0">
                <a:srgbClr val="F7F6F1"/>
              </a:gs>
              <a:gs pos="50000">
                <a:srgbClr val="EEECE1"/>
              </a:gs>
              <a:gs pos="100000">
                <a:srgbClr val="F7F6F1"/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7" name="AutoShape 47"/>
          <p:cNvSpPr/>
          <p:nvPr/>
        </p:nvSpPr>
        <p:spPr>
          <a:xfrm rot="5400000" flipH="1">
            <a:off x="-1647720" y="2231640"/>
            <a:ext cx="3890520" cy="2973960"/>
          </a:xfrm>
          <a:custGeom>
            <a:avLst/>
            <a:gdLst>
              <a:gd name="textAreaLeft" fmla="*/ -360 w 3890520"/>
              <a:gd name="textAreaRight" fmla="*/ 3890520 w 3890520"/>
              <a:gd name="textAreaTop" fmla="*/ 0 h 2973960"/>
              <a:gd name="textAreaBottom" fmla="*/ 1062000 h 2973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 rotWithShape="0">
            <a:gsLst>
              <a:gs pos="0">
                <a:srgbClr val="EEECE1">
                  <a:alpha val="56078"/>
                </a:srgbClr>
              </a:gs>
              <a:gs pos="100000">
                <a:srgbClr val="FFFFFF">
                  <a:alpha val="48235"/>
                </a:srgbClr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8" name="AutoShape 48"/>
          <p:cNvSpPr/>
          <p:nvPr/>
        </p:nvSpPr>
        <p:spPr>
          <a:xfrm>
            <a:off x="2555640" y="4005000"/>
            <a:ext cx="4680000" cy="579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защита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проекта и его презентация 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59" name="AutoShape 50"/>
          <p:cNvSpPr/>
          <p:nvPr/>
        </p:nvSpPr>
        <p:spPr>
          <a:xfrm>
            <a:off x="2483640" y="3285000"/>
            <a:ext cx="6336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оформление и подготовка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к представлению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результатов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проекта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0" name="AutoShape 51"/>
          <p:cNvSpPr/>
          <p:nvPr/>
        </p:nvSpPr>
        <p:spPr>
          <a:xfrm>
            <a:off x="2339640" y="2565000"/>
            <a:ext cx="6408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формулировка выводов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(добился ли того, что ставил в целях и задачах).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61" name="AutoShape 52"/>
          <p:cNvSpPr/>
          <p:nvPr/>
        </p:nvSpPr>
        <p:spPr>
          <a:xfrm>
            <a:off x="1907640" y="1772640"/>
            <a:ext cx="6840360" cy="64764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проведение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анализа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полученной в ходе реализации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проекта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информации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grpSp>
        <p:nvGrpSpPr>
          <p:cNvPr id="262" name="Group 53"/>
          <p:cNvGrpSpPr/>
          <p:nvPr/>
        </p:nvGrpSpPr>
        <p:grpSpPr>
          <a:xfrm>
            <a:off x="1403640" y="1845000"/>
            <a:ext cx="434520" cy="518760"/>
            <a:chOff x="1403640" y="1845000"/>
            <a:chExt cx="434520" cy="518760"/>
          </a:xfrm>
        </p:grpSpPr>
        <p:sp>
          <p:nvSpPr>
            <p:cNvPr id="263" name="Oval 54"/>
            <p:cNvSpPr/>
            <p:nvPr/>
          </p:nvSpPr>
          <p:spPr>
            <a:xfrm>
              <a:off x="1403640" y="1914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4" name="Oval 55"/>
            <p:cNvSpPr/>
            <p:nvPr/>
          </p:nvSpPr>
          <p:spPr>
            <a:xfrm>
              <a:off x="1428120" y="193536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5" name="Oval 56"/>
            <p:cNvSpPr/>
            <p:nvPr/>
          </p:nvSpPr>
          <p:spPr>
            <a:xfrm>
              <a:off x="1450080" y="1845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6" name="Oval 57"/>
            <p:cNvSpPr/>
            <p:nvPr/>
          </p:nvSpPr>
          <p:spPr>
            <a:xfrm>
              <a:off x="1450080" y="1845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7" name="Oval 58"/>
            <p:cNvSpPr/>
            <p:nvPr/>
          </p:nvSpPr>
          <p:spPr>
            <a:xfrm>
              <a:off x="1472040" y="1845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68" name="Oval 59"/>
            <p:cNvSpPr/>
            <p:nvPr/>
          </p:nvSpPr>
          <p:spPr>
            <a:xfrm>
              <a:off x="1472040" y="1845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B63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69" name="Group 60"/>
          <p:cNvGrpSpPr/>
          <p:nvPr/>
        </p:nvGrpSpPr>
        <p:grpSpPr>
          <a:xfrm>
            <a:off x="1907640" y="2637000"/>
            <a:ext cx="434880" cy="518760"/>
            <a:chOff x="1907640" y="2637000"/>
            <a:chExt cx="434880" cy="518760"/>
          </a:xfrm>
        </p:grpSpPr>
        <p:sp>
          <p:nvSpPr>
            <p:cNvPr id="270" name="Oval 61"/>
            <p:cNvSpPr/>
            <p:nvPr/>
          </p:nvSpPr>
          <p:spPr>
            <a:xfrm>
              <a:off x="1907640" y="2706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1" name="Oval 62"/>
            <p:cNvSpPr/>
            <p:nvPr/>
          </p:nvSpPr>
          <p:spPr>
            <a:xfrm>
              <a:off x="1932120" y="272736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2" name="Oval 63"/>
            <p:cNvSpPr/>
            <p:nvPr/>
          </p:nvSpPr>
          <p:spPr>
            <a:xfrm>
              <a:off x="1954440" y="263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3" name="Oval 64"/>
            <p:cNvSpPr/>
            <p:nvPr/>
          </p:nvSpPr>
          <p:spPr>
            <a:xfrm>
              <a:off x="1954440" y="2637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4" name="Oval 65"/>
            <p:cNvSpPr/>
            <p:nvPr/>
          </p:nvSpPr>
          <p:spPr>
            <a:xfrm>
              <a:off x="1976040" y="263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5" name="Oval 66"/>
            <p:cNvSpPr/>
            <p:nvPr/>
          </p:nvSpPr>
          <p:spPr>
            <a:xfrm>
              <a:off x="1976040" y="2637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76" name="Group 67"/>
          <p:cNvGrpSpPr/>
          <p:nvPr/>
        </p:nvGrpSpPr>
        <p:grpSpPr>
          <a:xfrm>
            <a:off x="2051640" y="3285000"/>
            <a:ext cx="452520" cy="518760"/>
            <a:chOff x="2051640" y="3285000"/>
            <a:chExt cx="452520" cy="518760"/>
          </a:xfrm>
        </p:grpSpPr>
        <p:sp>
          <p:nvSpPr>
            <p:cNvPr id="277" name="Oval 68"/>
            <p:cNvSpPr/>
            <p:nvPr/>
          </p:nvSpPr>
          <p:spPr>
            <a:xfrm>
              <a:off x="2051640" y="3354120"/>
              <a:ext cx="44460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8" name="Oval 69"/>
            <p:cNvSpPr/>
            <p:nvPr/>
          </p:nvSpPr>
          <p:spPr>
            <a:xfrm>
              <a:off x="2077200" y="3375720"/>
              <a:ext cx="39348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79" name="Oval 70"/>
            <p:cNvSpPr/>
            <p:nvPr/>
          </p:nvSpPr>
          <p:spPr>
            <a:xfrm>
              <a:off x="2100240" y="3285000"/>
              <a:ext cx="40392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0" name="Oval 71"/>
            <p:cNvSpPr/>
            <p:nvPr/>
          </p:nvSpPr>
          <p:spPr>
            <a:xfrm>
              <a:off x="2100240" y="3285000"/>
              <a:ext cx="403920" cy="518760"/>
            </a:xfrm>
            <a:prstGeom prst="ellipse">
              <a:avLst/>
            </a:prstGeom>
            <a:gradFill rotWithShape="0">
              <a:gsLst>
                <a:gs pos="0">
                  <a:srgbClr val="21B3E1"/>
                </a:gs>
                <a:gs pos="100000">
                  <a:srgbClr val="0F5268"/>
                </a:gs>
              </a:gsLst>
              <a:lin ang="54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1" name="Oval 72"/>
            <p:cNvSpPr/>
            <p:nvPr/>
          </p:nvSpPr>
          <p:spPr>
            <a:xfrm>
              <a:off x="2122920" y="3285000"/>
              <a:ext cx="3016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2" name="Oval 73"/>
            <p:cNvSpPr/>
            <p:nvPr/>
          </p:nvSpPr>
          <p:spPr>
            <a:xfrm>
              <a:off x="2122920" y="3285000"/>
              <a:ext cx="301680" cy="518760"/>
            </a:xfrm>
            <a:prstGeom prst="ellipse">
              <a:avLst/>
            </a:prstGeom>
            <a:gradFill rotWithShape="0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83" name="Group 74"/>
          <p:cNvGrpSpPr/>
          <p:nvPr/>
        </p:nvGrpSpPr>
        <p:grpSpPr>
          <a:xfrm>
            <a:off x="2051640" y="3933000"/>
            <a:ext cx="434880" cy="518760"/>
            <a:chOff x="2051640" y="3933000"/>
            <a:chExt cx="434880" cy="518760"/>
          </a:xfrm>
        </p:grpSpPr>
        <p:sp>
          <p:nvSpPr>
            <p:cNvPr id="284" name="Oval 75"/>
            <p:cNvSpPr/>
            <p:nvPr/>
          </p:nvSpPr>
          <p:spPr>
            <a:xfrm>
              <a:off x="2051640" y="4002120"/>
              <a:ext cx="42696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5" name="Oval 76"/>
            <p:cNvSpPr/>
            <p:nvPr/>
          </p:nvSpPr>
          <p:spPr>
            <a:xfrm>
              <a:off x="2076120" y="4023720"/>
              <a:ext cx="37800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6" name="Oval 77"/>
            <p:cNvSpPr/>
            <p:nvPr/>
          </p:nvSpPr>
          <p:spPr>
            <a:xfrm>
              <a:off x="2098440" y="3933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7" name="Oval 78"/>
            <p:cNvSpPr/>
            <p:nvPr/>
          </p:nvSpPr>
          <p:spPr>
            <a:xfrm>
              <a:off x="2098440" y="3933000"/>
              <a:ext cx="38808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8" name="Oval 79"/>
            <p:cNvSpPr/>
            <p:nvPr/>
          </p:nvSpPr>
          <p:spPr>
            <a:xfrm>
              <a:off x="2120400" y="3933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89" name="Oval 80"/>
            <p:cNvSpPr/>
            <p:nvPr/>
          </p:nvSpPr>
          <p:spPr>
            <a:xfrm>
              <a:off x="2120400" y="3933000"/>
              <a:ext cx="289440" cy="518760"/>
            </a:xfrm>
            <a:prstGeom prst="ellipse">
              <a:avLst/>
            </a:prstGeom>
            <a:gradFill rotWithShape="0">
              <a:gsLst>
                <a:gs pos="0">
                  <a:srgbClr val="8D67E1"/>
                </a:gs>
                <a:gs pos="100000">
                  <a:srgbClr val="44326D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grpSp>
        <p:nvGrpSpPr>
          <p:cNvPr id="290" name="Group 53"/>
          <p:cNvGrpSpPr/>
          <p:nvPr/>
        </p:nvGrpSpPr>
        <p:grpSpPr>
          <a:xfrm>
            <a:off x="683640" y="1196640"/>
            <a:ext cx="622440" cy="518760"/>
            <a:chOff x="683640" y="1196640"/>
            <a:chExt cx="622440" cy="518760"/>
          </a:xfrm>
        </p:grpSpPr>
        <p:sp>
          <p:nvSpPr>
            <p:cNvPr id="291" name="Oval 54"/>
            <p:cNvSpPr/>
            <p:nvPr/>
          </p:nvSpPr>
          <p:spPr>
            <a:xfrm>
              <a:off x="683640" y="1265760"/>
              <a:ext cx="611640" cy="380520"/>
            </a:xfrm>
            <a:prstGeom prst="ellipse">
              <a:avLst/>
            </a:prstGeom>
            <a:gradFill rotWithShape="0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/>
            </a:gradFill>
            <a:ln w="5715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2" name="Oval 55"/>
            <p:cNvSpPr/>
            <p:nvPr/>
          </p:nvSpPr>
          <p:spPr>
            <a:xfrm>
              <a:off x="718560" y="1287360"/>
              <a:ext cx="541440" cy="336960"/>
            </a:xfrm>
            <a:prstGeom prst="ellipse">
              <a:avLst/>
            </a:prstGeom>
            <a:gradFill rotWithShape="0">
              <a:gsLst>
                <a:gs pos="0">
                  <a:srgbClr val="A1A1A1"/>
                </a:gs>
                <a:gs pos="50000">
                  <a:srgbClr val="FFFFFF"/>
                </a:gs>
                <a:gs pos="100000">
                  <a:srgbClr val="A1A1A1"/>
                </a:gs>
              </a:gsLst>
              <a:lin ang="0"/>
            </a:gradFill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3" name="Oval 56"/>
            <p:cNvSpPr/>
            <p:nvPr/>
          </p:nvSpPr>
          <p:spPr>
            <a:xfrm>
              <a:off x="750240" y="1196640"/>
              <a:ext cx="555840" cy="51876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50000">
                  <a:srgbClr val="0000FF"/>
                </a:gs>
                <a:gs pos="100000">
                  <a:srgbClr val="FFFFFF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4" name="Oval 57"/>
            <p:cNvSpPr/>
            <p:nvPr/>
          </p:nvSpPr>
          <p:spPr>
            <a:xfrm>
              <a:off x="750240" y="1196640"/>
              <a:ext cx="555840" cy="518760"/>
            </a:xfrm>
            <a:prstGeom prst="ellipse">
              <a:avLst/>
            </a:prstGeom>
            <a:gradFill rotWithShape="0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5" name="Oval 58"/>
            <p:cNvSpPr/>
            <p:nvPr/>
          </p:nvSpPr>
          <p:spPr>
            <a:xfrm>
              <a:off x="781560" y="1196640"/>
              <a:ext cx="415080" cy="518760"/>
            </a:xfrm>
            <a:prstGeom prst="ellipse">
              <a:avLst/>
            </a:prstGeom>
            <a:gradFill rotWithShape="0">
              <a:gsLst>
                <a:gs pos="0">
                  <a:srgbClr val="00008A"/>
                </a:gs>
                <a:gs pos="50000">
                  <a:srgbClr val="0000FF"/>
                </a:gs>
                <a:gs pos="100000">
                  <a:srgbClr val="00008A"/>
                </a:gs>
              </a:gsLst>
              <a:lin ang="189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296" name="Oval 59"/>
            <p:cNvSpPr/>
            <p:nvPr/>
          </p:nvSpPr>
          <p:spPr>
            <a:xfrm>
              <a:off x="781560" y="1196640"/>
              <a:ext cx="415080" cy="518760"/>
            </a:xfrm>
            <a:prstGeom prst="ellipse">
              <a:avLst/>
            </a:prstGeom>
            <a:gradFill rotWithShape="0">
              <a:gsLst>
                <a:gs pos="0">
                  <a:srgbClr val="FFCC00"/>
                </a:gs>
                <a:gs pos="100000">
                  <a:srgbClr val="7B6300"/>
                </a:gs>
              </a:gsLst>
              <a:lin ang="2700000"/>
            </a:gradFill>
            <a:ln w="381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sp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Calibri"/>
              </a:endParaRPr>
            </a:p>
          </p:txBody>
        </p:sp>
      </p:grpSp>
      <p:sp>
        <p:nvSpPr>
          <p:cNvPr id="297" name="AutoShape 52"/>
          <p:cNvSpPr/>
          <p:nvPr/>
        </p:nvSpPr>
        <p:spPr>
          <a:xfrm>
            <a:off x="1331640" y="1196640"/>
            <a:ext cx="3600000" cy="507600"/>
          </a:xfrm>
          <a:prstGeom prst="roundRect">
            <a:avLst>
              <a:gd name="adj" fmla="val 50000"/>
            </a:avLst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200" b="1" strike="noStrike" spc="-1">
                <a:solidFill>
                  <a:srgbClr val="FF0000"/>
                </a:solidFill>
                <a:latin typeface="Calibri"/>
              </a:rPr>
              <a:t>3 этап: заключительный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98" name="Прямоугольник 71"/>
          <p:cNvSpPr/>
          <p:nvPr/>
        </p:nvSpPr>
        <p:spPr>
          <a:xfrm>
            <a:off x="611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Рекомендации по выполнению проекта: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Прямоугольник 3"/>
          <p:cNvSpPr/>
          <p:nvPr/>
        </p:nvSpPr>
        <p:spPr>
          <a:xfrm>
            <a:off x="3492000" y="2853000"/>
            <a:ext cx="2304000" cy="1295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Виды проектов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0" name="Содержимое 2"/>
          <p:cNvSpPr/>
          <p:nvPr/>
        </p:nvSpPr>
        <p:spPr>
          <a:xfrm>
            <a:off x="395640" y="1268640"/>
            <a:ext cx="403200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Исследовательский проект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1" name="Содержимое 2"/>
          <p:cNvSpPr/>
          <p:nvPr/>
        </p:nvSpPr>
        <p:spPr>
          <a:xfrm>
            <a:off x="4644000" y="1268640"/>
            <a:ext cx="403200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Прикладной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 проект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2" name="Содержимое 2"/>
          <p:cNvSpPr/>
          <p:nvPr/>
        </p:nvSpPr>
        <p:spPr>
          <a:xfrm>
            <a:off x="467640" y="4509000"/>
            <a:ext cx="403200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Информационный проект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3" name="Содержимое 2"/>
          <p:cNvSpPr/>
          <p:nvPr/>
        </p:nvSpPr>
        <p:spPr>
          <a:xfrm>
            <a:off x="179640" y="2853000"/>
            <a:ext cx="316800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Творческий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 проект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4" name="Содержимое 2"/>
          <p:cNvSpPr/>
          <p:nvPr/>
        </p:nvSpPr>
        <p:spPr>
          <a:xfrm>
            <a:off x="5903640" y="2853000"/>
            <a:ext cx="298836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Социальный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 проект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5" name="Содержимое 2"/>
          <p:cNvSpPr/>
          <p:nvPr/>
        </p:nvSpPr>
        <p:spPr>
          <a:xfrm>
            <a:off x="4716000" y="4509000"/>
            <a:ext cx="403200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Конструкторский проект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Прямоугольник 3"/>
          <p:cNvSpPr/>
          <p:nvPr/>
        </p:nvSpPr>
        <p:spPr>
          <a:xfrm>
            <a:off x="683640" y="260640"/>
            <a:ext cx="7992360" cy="107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Формы преставления результатов проектной деятельности :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7" name="Содержимое 2"/>
          <p:cNvSpPr/>
          <p:nvPr/>
        </p:nvSpPr>
        <p:spPr>
          <a:xfrm>
            <a:off x="251640" y="1484640"/>
            <a:ext cx="316800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5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Макеты, модели,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схемы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8" name="Содержимое 2"/>
          <p:cNvSpPr/>
          <p:nvPr/>
        </p:nvSpPr>
        <p:spPr>
          <a:xfrm>
            <a:off x="2699640" y="2925000"/>
            <a:ext cx="1800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Постеры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09" name="Содержимое 2"/>
          <p:cNvSpPr/>
          <p:nvPr/>
        </p:nvSpPr>
        <p:spPr>
          <a:xfrm>
            <a:off x="6444360" y="2925000"/>
            <a:ext cx="2376000" cy="719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5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Презентации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0" name="Содержимое 2"/>
          <p:cNvSpPr/>
          <p:nvPr/>
        </p:nvSpPr>
        <p:spPr>
          <a:xfrm>
            <a:off x="6228360" y="1556640"/>
            <a:ext cx="2376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Альбомы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1" name="Содержимое 2"/>
          <p:cNvSpPr/>
          <p:nvPr/>
        </p:nvSpPr>
        <p:spPr>
          <a:xfrm>
            <a:off x="3564000" y="2277000"/>
            <a:ext cx="2232000" cy="50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15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Буклеты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2" name="Содержимое 2"/>
          <p:cNvSpPr/>
          <p:nvPr/>
        </p:nvSpPr>
        <p:spPr>
          <a:xfrm>
            <a:off x="6588360" y="3789000"/>
            <a:ext cx="2160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Журналы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3" name="Содержимое 2"/>
          <p:cNvSpPr/>
          <p:nvPr/>
        </p:nvSpPr>
        <p:spPr>
          <a:xfrm>
            <a:off x="323640" y="2781000"/>
            <a:ext cx="2304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Брошюры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4" name="Содержимое 2"/>
          <p:cNvSpPr/>
          <p:nvPr/>
        </p:nvSpPr>
        <p:spPr>
          <a:xfrm>
            <a:off x="2699640" y="3645000"/>
            <a:ext cx="1295640" cy="50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15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Эссе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5" name="Содержимое 2"/>
          <p:cNvSpPr/>
          <p:nvPr/>
        </p:nvSpPr>
        <p:spPr>
          <a:xfrm>
            <a:off x="395640" y="3573000"/>
            <a:ext cx="2160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Рассказы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6" name="Содержимое 2"/>
          <p:cNvSpPr/>
          <p:nvPr/>
        </p:nvSpPr>
        <p:spPr>
          <a:xfrm>
            <a:off x="4716000" y="2925000"/>
            <a:ext cx="1656000" cy="647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Стихи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7" name="Содержимое 2"/>
          <p:cNvSpPr/>
          <p:nvPr/>
        </p:nvSpPr>
        <p:spPr>
          <a:xfrm>
            <a:off x="4284000" y="3717000"/>
            <a:ext cx="2232000" cy="647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Рисунки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8" name="Содержимое 2"/>
          <p:cNvSpPr/>
          <p:nvPr/>
        </p:nvSpPr>
        <p:spPr>
          <a:xfrm>
            <a:off x="5940000" y="2277000"/>
            <a:ext cx="2376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Фильмы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19" name="Содержимое 2"/>
          <p:cNvSpPr/>
          <p:nvPr/>
        </p:nvSpPr>
        <p:spPr>
          <a:xfrm>
            <a:off x="3564000" y="1556640"/>
            <a:ext cx="2376000" cy="51696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0500" lnSpcReduction="2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Мультфильмы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0" name="Содержимое 2"/>
          <p:cNvSpPr/>
          <p:nvPr/>
        </p:nvSpPr>
        <p:spPr>
          <a:xfrm>
            <a:off x="2411640" y="4365000"/>
            <a:ext cx="1800000" cy="647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2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Выставки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1" name="Содержимое 2"/>
          <p:cNvSpPr/>
          <p:nvPr/>
        </p:nvSpPr>
        <p:spPr>
          <a:xfrm>
            <a:off x="2555640" y="5949360"/>
            <a:ext cx="1295640" cy="50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15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Игры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2" name="Содержимое 2"/>
          <p:cNvSpPr/>
          <p:nvPr/>
        </p:nvSpPr>
        <p:spPr>
          <a:xfrm>
            <a:off x="4356000" y="4509000"/>
            <a:ext cx="2007360" cy="50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15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Концерты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3" name="Содержимое 2"/>
          <p:cNvSpPr/>
          <p:nvPr/>
        </p:nvSpPr>
        <p:spPr>
          <a:xfrm>
            <a:off x="2483640" y="5085360"/>
            <a:ext cx="2376000" cy="78336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65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Муз.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произведения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4" name="Содержимое 2"/>
          <p:cNvSpPr/>
          <p:nvPr/>
        </p:nvSpPr>
        <p:spPr>
          <a:xfrm>
            <a:off x="251640" y="4293000"/>
            <a:ext cx="2016000" cy="719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5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Сценарии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мероприятий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5" name="Содержимое 2"/>
          <p:cNvSpPr/>
          <p:nvPr/>
        </p:nvSpPr>
        <p:spPr>
          <a:xfrm>
            <a:off x="395640" y="5157360"/>
            <a:ext cx="2016000" cy="50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15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Веб-сайты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6" name="Содержимое 2"/>
          <p:cNvSpPr/>
          <p:nvPr/>
        </p:nvSpPr>
        <p:spPr>
          <a:xfrm>
            <a:off x="6516360" y="4509000"/>
            <a:ext cx="2232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Коллекции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7" name="Содержимое 2"/>
          <p:cNvSpPr/>
          <p:nvPr/>
        </p:nvSpPr>
        <p:spPr>
          <a:xfrm>
            <a:off x="6983640" y="5229360"/>
            <a:ext cx="2160000" cy="86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72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Оформление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кабинета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8" name="Содержимое 2"/>
          <p:cNvSpPr/>
          <p:nvPr/>
        </p:nvSpPr>
        <p:spPr>
          <a:xfrm>
            <a:off x="179640" y="5805360"/>
            <a:ext cx="2232000" cy="575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9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Костюмы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29" name="Содержимое 2"/>
          <p:cNvSpPr/>
          <p:nvPr/>
        </p:nvSpPr>
        <p:spPr>
          <a:xfrm>
            <a:off x="4932000" y="5157360"/>
            <a:ext cx="1944000" cy="85536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72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Учебные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 пособия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0" name="Содержимое 2"/>
          <p:cNvSpPr/>
          <p:nvPr/>
        </p:nvSpPr>
        <p:spPr>
          <a:xfrm>
            <a:off x="3996000" y="6165360"/>
            <a:ext cx="309600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 fontScale="755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Пакет рекомендаций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Прямоугольник 3"/>
          <p:cNvSpPr/>
          <p:nvPr/>
        </p:nvSpPr>
        <p:spPr>
          <a:xfrm>
            <a:off x="539640" y="476640"/>
            <a:ext cx="7992360" cy="791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Структура индивидуального проекта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2" name="Содержимое 2"/>
          <p:cNvSpPr/>
          <p:nvPr/>
        </p:nvSpPr>
        <p:spPr>
          <a:xfrm>
            <a:off x="539640" y="148464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ТИТУЛЬНЫЙ ЛИСТ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3" name="Содержимое 2"/>
          <p:cNvSpPr/>
          <p:nvPr/>
        </p:nvSpPr>
        <p:spPr>
          <a:xfrm>
            <a:off x="539640" y="213300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СОДЕРЖАНИЕ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4" name="Содержимое 2"/>
          <p:cNvSpPr/>
          <p:nvPr/>
        </p:nvSpPr>
        <p:spPr>
          <a:xfrm>
            <a:off x="539640" y="278100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ВВЕДЕНИЕ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5" name="Содержимое 2"/>
          <p:cNvSpPr/>
          <p:nvPr/>
        </p:nvSpPr>
        <p:spPr>
          <a:xfrm>
            <a:off x="539640" y="342900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ОСНОВНАЯ ЧАСТЬ (главы)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6" name="Содержимое 2"/>
          <p:cNvSpPr/>
          <p:nvPr/>
        </p:nvSpPr>
        <p:spPr>
          <a:xfrm>
            <a:off x="539640" y="407700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ЗАКЛЮЧЕНИЕ 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7" name="Содержимое 2"/>
          <p:cNvSpPr/>
          <p:nvPr/>
        </p:nvSpPr>
        <p:spPr>
          <a:xfrm>
            <a:off x="539640" y="472500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 dirty="0">
                <a:solidFill>
                  <a:srgbClr val="002060"/>
                </a:solidFill>
                <a:latin typeface="Calibri"/>
              </a:rPr>
              <a:t>СПИСОК </a:t>
            </a:r>
            <a:r>
              <a:rPr lang="ru-RU" sz="2500" b="1" spc="-1" dirty="0" smtClean="0">
                <a:solidFill>
                  <a:srgbClr val="002060"/>
                </a:solidFill>
                <a:latin typeface="Calibri"/>
              </a:rPr>
              <a:t>ИСПОЛЬЗОВАННЫХ ИСТОЧНИКОВ</a:t>
            </a:r>
            <a:endParaRPr lang="ru-RU" sz="25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38" name="Содержимое 2"/>
          <p:cNvSpPr/>
          <p:nvPr/>
        </p:nvSpPr>
        <p:spPr>
          <a:xfrm>
            <a:off x="539640" y="5373360"/>
            <a:ext cx="784836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ru-RU" sz="2500" b="1" strike="noStrike" spc="-1" dirty="0">
                <a:solidFill>
                  <a:srgbClr val="002060"/>
                </a:solidFill>
                <a:latin typeface="Calibri"/>
              </a:rPr>
              <a:t>ПРИЛОЖЕНИЕ (при необходимости) </a:t>
            </a:r>
            <a:endParaRPr lang="ru-RU" sz="25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ТИТУЛЬНЫЙ ЛИСТ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1" name="Прямоугольник 5"/>
          <p:cNvSpPr/>
          <p:nvPr/>
        </p:nvSpPr>
        <p:spPr>
          <a:xfrm>
            <a:off x="4428000" y="1340640"/>
            <a:ext cx="4392000" cy="478188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полное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наименование образовательной организации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название работы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(тема), определяющее рамки проведенного исследования (название должно быть кратким и точно соответствовать содержанию исследования);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фамилия, имя, отчество 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обучающегося;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курс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;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специальность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фамилия, инициалы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, руководителя проекта; </a:t>
            </a: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должность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;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200" b="1" strike="noStrike" spc="-1">
                <a:solidFill>
                  <a:srgbClr val="10243E"/>
                </a:solidFill>
                <a:latin typeface="Calibri"/>
              </a:rPr>
              <a:t>год</a:t>
            </a:r>
            <a:r>
              <a:rPr lang="ru-RU" sz="2200" b="0" strike="noStrike" spc="-1">
                <a:solidFill>
                  <a:srgbClr val="000000"/>
                </a:solidFill>
                <a:latin typeface="Calibri"/>
              </a:rPr>
              <a:t>  (внизу страницы, в центре).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6" t="26529" r="66135" b="6941"/>
          <a:stretch/>
        </p:blipFill>
        <p:spPr bwMode="auto">
          <a:xfrm>
            <a:off x="433632" y="1268760"/>
            <a:ext cx="3695307" cy="511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СОДЕРЖАНИЕ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4" name="Прямоугольник 5"/>
          <p:cNvSpPr/>
          <p:nvPr/>
        </p:nvSpPr>
        <p:spPr>
          <a:xfrm>
            <a:off x="4644000" y="1196640"/>
            <a:ext cx="4104000" cy="484452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названия глав и параграфов </a:t>
            </a:r>
            <a:r>
              <a:rPr lang="ru-RU" sz="2400" b="1" strike="noStrike" spc="-1">
                <a:solidFill>
                  <a:srgbClr val="000000"/>
                </a:solidFill>
                <a:latin typeface="Calibri"/>
              </a:rPr>
              <a:t>с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указанием номеров страниц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, с которых они начинаются.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главы и параграфы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 содержании проекта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нумеруются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разделы 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"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Введение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", "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Заключение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", "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Список литературы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" и "</a:t>
            </a:r>
            <a:r>
              <a:rPr lang="ru-RU" sz="2400" b="0" i="1" strike="noStrike" spc="-1">
                <a:solidFill>
                  <a:srgbClr val="10243E"/>
                </a:solidFill>
                <a:latin typeface="Calibri"/>
              </a:rPr>
              <a:t>Приложения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"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не нумеруются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!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 «Приложении»  номер страницы не указывается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16" t="28865" r="34974" b="7247"/>
          <a:stretch/>
        </p:blipFill>
        <p:spPr bwMode="auto">
          <a:xfrm>
            <a:off x="611560" y="1196640"/>
            <a:ext cx="3500302" cy="4911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ВВЕДЕНИЕ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6" name="Прямоугольник 5"/>
          <p:cNvSpPr/>
          <p:nvPr/>
        </p:nvSpPr>
        <p:spPr>
          <a:xfrm>
            <a:off x="683640" y="1196640"/>
            <a:ext cx="7920360" cy="447876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Введение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- первый раздел, объемом 1-2 стр.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Актуальность 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Цель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Задачи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Объект и предмет (при необходимости)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Гипотеза (при необходимости)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 Методы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C00000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Основные этапы работы (при необходимости)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Введению исследовательской работы рекомендуется уделить особое внимание, т.к. это «визитная карточка» вашего проекта, в которой кратко отражается суть 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Прямоугольник 3"/>
          <p:cNvSpPr/>
          <p:nvPr/>
        </p:nvSpPr>
        <p:spPr>
          <a:xfrm>
            <a:off x="683640" y="332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АКТУАЛЬНОСТЬ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48" name="Прямоугольник 4"/>
          <p:cNvSpPr/>
          <p:nvPr/>
        </p:nvSpPr>
        <p:spPr>
          <a:xfrm>
            <a:off x="467640" y="1268640"/>
            <a:ext cx="8352720" cy="4844520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Актуальностью</a:t>
            </a:r>
            <a:r>
              <a:rPr lang="ru-RU" sz="2400" b="0" strike="noStrike" spc="-1">
                <a:solidFill>
                  <a:srgbClr val="C00000"/>
                </a:solidFill>
                <a:latin typeface="Calibri"/>
              </a:rPr>
              <a:t>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проекта является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степень его важности на данный момент и в данной ситуации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для решения определенной проблемы, задачи или вопроса.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При обосновании актуальности необходимо решить,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почему именно эту проблему</a:t>
            </a:r>
            <a:r>
              <a:rPr lang="ru-RU" sz="2400" b="0" strike="noStrike" spc="-1">
                <a:solidFill>
                  <a:srgbClr val="C00000"/>
                </a:solidFill>
                <a:latin typeface="Calibri"/>
              </a:rPr>
              <a:t>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нужно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в настоящее время изучать </a:t>
            </a:r>
            <a:r>
              <a:rPr lang="ru-RU" sz="2400" b="0" strike="noStrike" spc="-1">
                <a:solidFill>
                  <a:srgbClr val="C00000"/>
                </a:solidFill>
                <a:latin typeface="Calibri"/>
              </a:rPr>
              <a:t>и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почему именно эту тему вы выбрали</a:t>
            </a:r>
            <a:r>
              <a:rPr lang="ru-RU" sz="2400" b="0" strike="noStrike" spc="-1">
                <a:solidFill>
                  <a:srgbClr val="C00000"/>
                </a:solidFill>
                <a:latin typeface="Calibri"/>
              </a:rPr>
              <a:t>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При написании индивидуального проекта актуальность может состоять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в необходимости получения новых данных, проверки новых методов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и т.п. Часто в индивидуальном проекте вместе со словом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"актуальность"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используют слово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"новизна"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исследования.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Прямоугольник 3"/>
          <p:cNvSpPr/>
          <p:nvPr/>
        </p:nvSpPr>
        <p:spPr>
          <a:xfrm>
            <a:off x="1043640" y="188640"/>
            <a:ext cx="6984360" cy="642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spc="-1">
                <a:solidFill>
                  <a:srgbClr val="FF0000"/>
                </a:solidFill>
                <a:latin typeface="Calibri"/>
              </a:rPr>
              <a:t>Индивидуальный учебный проект </a:t>
            </a: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–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3200" b="0" strike="noStrike" spc="-1">
                <a:solidFill>
                  <a:srgbClr val="000000"/>
                </a:solidFill>
                <a:latin typeface="Calibri"/>
              </a:rPr>
              <a:t>это совместная проектная и/или исследовательская деятельность обучающегося (обучающихся) и руководителя проекта (преподавателя, мастера), направленная на достижение образовательных целей и результатов посредством опыта творческой, продуктивной деятельности, с целью развития базовых компетентностей и индивидуальных способностей обучающихся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Прямоугольник 3"/>
          <p:cNvSpPr/>
          <p:nvPr/>
        </p:nvSpPr>
        <p:spPr>
          <a:xfrm>
            <a:off x="683640" y="332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ЦЕЛЬ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0" name="Прямоугольник 4"/>
          <p:cNvSpPr/>
          <p:nvPr/>
        </p:nvSpPr>
        <p:spPr>
          <a:xfrm>
            <a:off x="467640" y="1268640"/>
            <a:ext cx="8352720" cy="5210280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Цель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 индивидуального проекта - это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желаемый конечный результат,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 который планирует достичь обучающийся в итоге своего исследования в рамках выбранной темы проекта.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Цель учебного проекта  –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реализация проектного замысла.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Поэтому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цель проекта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формулируется соответственно –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создать, построить, достичь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и т.д.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Цель учебного исследования –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получение новых знаний для обучающихся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(даже если эти знания уже известны науке).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Цель ставится соответственно –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исследовать, определить, изучить, получить данные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 и.т.д.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Прямоугольник 3"/>
          <p:cNvSpPr/>
          <p:nvPr/>
        </p:nvSpPr>
        <p:spPr>
          <a:xfrm>
            <a:off x="683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ЗАДАЧИ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2" name="Прямоугольник 4"/>
          <p:cNvSpPr/>
          <p:nvPr/>
        </p:nvSpPr>
        <p:spPr>
          <a:xfrm>
            <a:off x="467640" y="1087200"/>
            <a:ext cx="8352720" cy="5709600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Задачи  индивидуального проекта -  это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все последовательные этапы работы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  от начала до конца, в рамках взятой темы и поставленной цели.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	Чтобы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определить задачи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, нужно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последовательно отвечать</a:t>
            </a: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себе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на вопрос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«Что мне сделать, чтобы достичь цели исследования?» или "Что я должен сделать по порядку для осуществления задуманного результата?"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	В отличие от цели,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задач может быть несколько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.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Задачи записываются сразу после цели и могут нумероваться по порядку или перечисляться.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	Обычно задачи начинаются словами: </a:t>
            </a:r>
            <a:r>
              <a:rPr lang="ru-RU" sz="2300" b="0" i="1" strike="noStrike" spc="-1">
                <a:solidFill>
                  <a:srgbClr val="C00000"/>
                </a:solidFill>
                <a:latin typeface="Calibri"/>
              </a:rPr>
              <a:t>выяснить, изучить, провести, узнать, проанализировать, исследовать, определить, рассмотреть, найти, предложить, выявить, измерить, сравнить, показать, собрать, сделать, составить, обобщить, описать, установить, разработать, познакомиться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Прямоугольник 3"/>
          <p:cNvSpPr/>
          <p:nvPr/>
        </p:nvSpPr>
        <p:spPr>
          <a:xfrm>
            <a:off x="683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ОБЪЕКТ, ПРЕДМЕТ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4" name="Прямоугольник 4"/>
          <p:cNvSpPr/>
          <p:nvPr/>
        </p:nvSpPr>
        <p:spPr>
          <a:xfrm>
            <a:off x="467640" y="1124640"/>
            <a:ext cx="8352720" cy="5528160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Объект</a:t>
            </a: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исследования - это то, что будет взято для изучения и исследования.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	В исследовательской деятельности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объектом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исследования является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не всегда предмет или живое существо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, это может быть 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процесс или явление действительности.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 Обычно название объекта исследования содержится в ответе на вопрос: </a:t>
            </a:r>
            <a:r>
              <a:rPr lang="ru-RU" sz="2300" b="1" i="1" strike="noStrike" spc="-1">
                <a:solidFill>
                  <a:srgbClr val="C00000"/>
                </a:solidFill>
                <a:latin typeface="Calibri"/>
              </a:rPr>
              <a:t>что рассматривается?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300" b="1" strike="noStrike" spc="-1">
                <a:solidFill>
                  <a:srgbClr val="C00000"/>
                </a:solidFill>
                <a:latin typeface="Calibri"/>
              </a:rPr>
              <a:t>Предмет</a:t>
            </a: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исследования — это особая проблема, отдельные стороны объекта, его свойства и особенности, которые, не выходя за рамки объекта, будут исследованы в работе. Обычно название предмета исследования содержится в ответе на вопрос: </a:t>
            </a:r>
            <a:r>
              <a:rPr lang="ru-RU" sz="2300" b="1" i="1" strike="noStrike" spc="-1">
                <a:solidFill>
                  <a:srgbClr val="C00000"/>
                </a:solidFill>
                <a:latin typeface="Calibri"/>
              </a:rPr>
              <a:t>что изучается?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000000"/>
                </a:solidFill>
                <a:latin typeface="Calibri"/>
              </a:rPr>
              <a:t>Объект исследования:</a:t>
            </a:r>
            <a:r>
              <a:rPr lang="ru-RU" sz="20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000" b="1" strike="noStrike" spc="-1">
                <a:solidFill>
                  <a:srgbClr val="7030A0"/>
                </a:solidFill>
                <a:latin typeface="Calibri"/>
              </a:rPr>
              <a:t>чипсы.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000" b="1" i="1" strike="noStrike" spc="-1">
                <a:solidFill>
                  <a:srgbClr val="000000"/>
                </a:solidFill>
                <a:latin typeface="Calibri"/>
              </a:rPr>
              <a:t>Предмет исследования:</a:t>
            </a:r>
            <a:r>
              <a:rPr lang="ru-RU" sz="20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000" b="1" strike="noStrike" spc="-1">
                <a:solidFill>
                  <a:srgbClr val="7030A0"/>
                </a:solidFill>
                <a:latin typeface="Calibri"/>
              </a:rPr>
              <a:t>влияние чипсов на здоровье детей.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1" i="1" strike="noStrike" spc="-1">
                <a:solidFill>
                  <a:srgbClr val="000000"/>
                </a:solidFill>
                <a:latin typeface="Calibri"/>
              </a:rPr>
              <a:t>Объект исследования:</a:t>
            </a:r>
            <a:r>
              <a:rPr lang="ru-RU" sz="20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000" b="1" strike="noStrike" spc="-1">
                <a:solidFill>
                  <a:srgbClr val="7030A0"/>
                </a:solidFill>
                <a:latin typeface="Calibri"/>
              </a:rPr>
              <a:t>магнитное поле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000" b="1" i="1" strike="noStrike" spc="-1">
                <a:solidFill>
                  <a:srgbClr val="000000"/>
                </a:solidFill>
                <a:latin typeface="Calibri"/>
              </a:rPr>
              <a:t>Предмет исследования:</a:t>
            </a:r>
            <a:r>
              <a:rPr lang="ru-RU" sz="20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000" b="1" strike="noStrike" spc="-1">
                <a:solidFill>
                  <a:srgbClr val="7030A0"/>
                </a:solidFill>
                <a:latin typeface="Calibri"/>
              </a:rPr>
              <a:t>магнитное поле в учебных кабинетах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Прямоугольник 3"/>
          <p:cNvSpPr/>
          <p:nvPr/>
        </p:nvSpPr>
        <p:spPr>
          <a:xfrm>
            <a:off x="683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ГИПОТЕЗА (предположение)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6" name="Прямоугольник 4"/>
          <p:cNvSpPr/>
          <p:nvPr/>
        </p:nvSpPr>
        <p:spPr>
          <a:xfrm>
            <a:off x="467640" y="1196640"/>
            <a:ext cx="8352720" cy="4844520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400" b="0" i="1" strike="noStrike" spc="-1">
                <a:solidFill>
                  <a:srgbClr val="002060"/>
                </a:solidFill>
                <a:latin typeface="Calibri"/>
              </a:rPr>
              <a:t>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Гипотеза</a:t>
            </a: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– это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предположение, рассуждение, догадка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, еще не доказанная и не подтвержденная опытом.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Гипотеза – это </a:t>
            </a:r>
            <a:r>
              <a:rPr lang="ru-RU" sz="2400" b="0" strike="noStrike" spc="-1">
                <a:solidFill>
                  <a:srgbClr val="C00000"/>
                </a:solidFill>
                <a:latin typeface="Calibri"/>
              </a:rPr>
              <a:t>предвидение событий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Изначально гипотеза не истинна и не ложна – она просто не определена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Гипотеза должна: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 algn="just">
              <a:lnSpc>
                <a:spcPct val="100000"/>
              </a:lnSpc>
              <a:buClr>
                <a:srgbClr val="002060"/>
              </a:buClr>
              <a:buFont typeface="StarSymbol"/>
              <a:buChar char="-"/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быть проверяемой;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 algn="just">
              <a:lnSpc>
                <a:spcPct val="100000"/>
              </a:lnSpc>
              <a:buClr>
                <a:srgbClr val="002060"/>
              </a:buClr>
              <a:buFont typeface="StarSymbol"/>
              <a:buChar char="-"/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содержать предположение;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 algn="just">
              <a:lnSpc>
                <a:spcPct val="100000"/>
              </a:lnSpc>
              <a:buClr>
                <a:srgbClr val="002060"/>
              </a:buClr>
              <a:buFont typeface="StarSymbol"/>
              <a:buChar char="-"/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соответствовать фактам.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Обычно гипотезы начинаются так: </a:t>
            </a:r>
            <a:r>
              <a:rPr lang="ru-RU" sz="2400" b="0" i="1" strike="noStrike" spc="-1">
                <a:solidFill>
                  <a:srgbClr val="C00000"/>
                </a:solidFill>
                <a:latin typeface="Calibri"/>
              </a:rPr>
              <a:t>«Предположим…»,  «Допустим…», «Возможно…», «Что, если…»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Прямоугольник 3"/>
          <p:cNvSpPr/>
          <p:nvPr/>
        </p:nvSpPr>
        <p:spPr>
          <a:xfrm>
            <a:off x="683640" y="260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МЕТОДЫ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58" name="Прямоугольник 4"/>
          <p:cNvSpPr/>
          <p:nvPr/>
        </p:nvSpPr>
        <p:spPr>
          <a:xfrm>
            <a:off x="467640" y="1196640"/>
            <a:ext cx="8352720" cy="3747240"/>
          </a:xfrm>
          <a:prstGeom prst="rect">
            <a:avLst/>
          </a:prstGeom>
          <a:noFill/>
          <a:ln w="28575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400" b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Методы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 исследования - это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способы достижения цели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работы.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Виды методов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исследования: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 algn="just">
              <a:lnSpc>
                <a:spcPct val="100000"/>
              </a:lnSpc>
              <a:buClr>
                <a:srgbClr val="C00000"/>
              </a:buClr>
              <a:buFont typeface="StarSymbol"/>
              <a:buChar char="-"/>
            </a:pP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 теоретические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: изучение литературы и других источников информации и др.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r>
              <a:rPr lang="ru-RU" sz="2400" b="0" strike="noStrike" spc="-1">
                <a:solidFill>
                  <a:srgbClr val="C00000"/>
                </a:solidFill>
                <a:latin typeface="Calibri"/>
              </a:rPr>
              <a:t>- </a:t>
            </a:r>
            <a:r>
              <a:rPr lang="ru-RU" sz="2400" b="1" strike="noStrike" spc="-1">
                <a:solidFill>
                  <a:srgbClr val="C00000"/>
                </a:solidFill>
                <a:latin typeface="Calibri"/>
              </a:rPr>
              <a:t>эмпирические </a:t>
            </a:r>
            <a:r>
              <a:rPr lang="ru-RU" sz="2400" b="0" strike="noStrike" spc="-1">
                <a:solidFill>
                  <a:srgbClr val="002060"/>
                </a:solidFill>
                <a:latin typeface="Calibri"/>
              </a:rPr>
              <a:t>(практические): наблюдение, интервью, анкетирование, опрос, собеседование, тестирование, фотографирование, измерение и др.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just">
              <a:lnSpc>
                <a:spcPct val="100000"/>
              </a:lnSpc>
            </a:pP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ОСНОВНАЯ ЧАСТЬ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0" name="Прямоугольник 4"/>
          <p:cNvSpPr/>
          <p:nvPr/>
        </p:nvSpPr>
        <p:spPr>
          <a:xfrm>
            <a:off x="395640" y="1196640"/>
            <a:ext cx="8352720" cy="521028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основной части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содержится информация, собранная и обработанная автором в ходе исследования, излагаются основные факты, описывается техника исследования, излагаются полученные результаты.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Основная часть делится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на главы и (или) параграфы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Глава 1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обычно содержит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итоги анализа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специальной литературы,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теоретическое обоснование темы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Главы 2-3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описывают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практические этапы работы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, интерпретацию данных, выявление определенных закономерностей в изучаемых явлениях.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В главах 2-3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описывают,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где, когда, кем и как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проводились опыты или наблюдения, сколько их было проведено, с какой точностью проводились измерения и подсчеты, какие способы обработки первичных данных вы использовали 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ЗАКЛЮЧЕНИЕ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2" name="Прямоугольник 4"/>
          <p:cNvSpPr/>
          <p:nvPr/>
        </p:nvSpPr>
        <p:spPr>
          <a:xfrm>
            <a:off x="395640" y="1412640"/>
            <a:ext cx="8352720" cy="374724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Заключение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– это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краткие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формулировки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результатов работы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, отвечающие на вопросы поставленных задач. В тексте заключения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не должно быть развернутого описания полученных результатов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или их содержания,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это тезисы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проделанной работы.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Необходимо отметить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степень достижения цели и выполнения задач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Можно указать в какой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области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могут быть применены </a:t>
            </a: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результаты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проведенного исследования, будет ли дополнен план индивидуального проекта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СПИСОК ЛИТЕРАТУРЫ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4" name="Прямоугольник 4"/>
          <p:cNvSpPr/>
          <p:nvPr/>
        </p:nvSpPr>
        <p:spPr>
          <a:xfrm>
            <a:off x="395640" y="1412640"/>
            <a:ext cx="8352720" cy="338148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Список литературы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- это перечень источников информации, на основе которых выполнена работа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Список составляется в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алфавитном порядке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и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нумеруется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10243E"/>
                </a:solidFill>
                <a:latin typeface="Calibri"/>
              </a:rPr>
              <a:t>Сведения об источниках должны включать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: </a:t>
            </a:r>
            <a:r>
              <a:rPr lang="ru-RU" sz="2400" b="1" strike="noStrike" spc="-1">
                <a:solidFill>
                  <a:srgbClr val="10243E"/>
                </a:solidFill>
                <a:latin typeface="Calibri"/>
              </a:rPr>
              <a:t>фамилию, инициалы автора, название источника, место издания, издательство, год издания, количество страниц.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Библиографические ссылки в научно-исследовательской работе обучающегося употребляются при  цитировании, заимствованиях и упоминании того или иного документа.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Прямоугольник 3"/>
          <p:cNvSpPr/>
          <p:nvPr/>
        </p:nvSpPr>
        <p:spPr>
          <a:xfrm>
            <a:off x="683640" y="332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ПРИЛОЖЕНИЕ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6" name="Прямоугольник 4"/>
          <p:cNvSpPr/>
          <p:nvPr/>
        </p:nvSpPr>
        <p:spPr>
          <a:xfrm>
            <a:off x="467640" y="1124640"/>
            <a:ext cx="8352720" cy="4892193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Приложения проекта помещаются </a:t>
            </a:r>
            <a:r>
              <a:rPr lang="ru-RU" sz="2400" b="1" strike="noStrike" spc="-1" dirty="0">
                <a:solidFill>
                  <a:srgbClr val="10243E"/>
                </a:solidFill>
                <a:latin typeface="Calibri"/>
              </a:rPr>
              <a:t>на отдельных листах 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после Списка литературы.</a:t>
            </a:r>
            <a:endParaRPr lang="ru-RU" sz="24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10243E"/>
              </a:buClr>
              <a:buFont typeface="Wingdings" charset="2"/>
              <a:buChar char=""/>
            </a:pPr>
            <a:r>
              <a:rPr lang="ru-RU" sz="2400" b="1" strike="noStrike" spc="-1" dirty="0">
                <a:solidFill>
                  <a:srgbClr val="10243E"/>
                </a:solidFill>
                <a:latin typeface="Calibri"/>
              </a:rPr>
              <a:t>В правом верхнем углу страницы 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пишется – «</a:t>
            </a:r>
            <a:r>
              <a:rPr lang="ru-RU" sz="2400" b="0" strike="noStrike" spc="-1" dirty="0" smtClean="0">
                <a:solidFill>
                  <a:srgbClr val="000000"/>
                </a:solidFill>
                <a:latin typeface="Calibri"/>
              </a:rPr>
              <a:t>ПРИЛОЖЕНИЕ А» 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и его название.</a:t>
            </a:r>
            <a:endParaRPr lang="ru-RU" sz="24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При наличии приложений </a:t>
            </a:r>
            <a:r>
              <a:rPr lang="ru-RU" sz="2400" b="1" strike="noStrike" spc="-1" dirty="0">
                <a:solidFill>
                  <a:srgbClr val="10243E"/>
                </a:solidFill>
                <a:latin typeface="Calibri"/>
              </a:rPr>
              <a:t>обязательны ссылки на них в тексте</a:t>
            </a: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, например: (см. </a:t>
            </a:r>
            <a:r>
              <a:rPr lang="ru-RU" sz="2400" b="0" strike="noStrike" spc="-1" dirty="0" smtClean="0">
                <a:solidFill>
                  <a:srgbClr val="000000"/>
                </a:solidFill>
                <a:latin typeface="Calibri"/>
              </a:rPr>
              <a:t>ПРИЛОЖЕНИЕ А). </a:t>
            </a:r>
            <a:endParaRPr lang="ru-RU" sz="2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24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10243E"/>
                </a:solidFill>
                <a:latin typeface="Calibri"/>
              </a:rPr>
              <a:t>В приложениях работы размещают:</a:t>
            </a:r>
            <a:endParaRPr lang="ru-RU" sz="24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400" b="0" strike="noStrike" spc="-1" dirty="0">
                <a:solidFill>
                  <a:srgbClr val="000000"/>
                </a:solidFill>
                <a:latin typeface="Calibri"/>
              </a:rPr>
              <a:t>вопросы анкетирования; вопросы и варианты ответов теста; составленные рекомендации, памятки; собственные стихотворения; таблицы; графики и диаграммы; дополнительные расчеты; рисунки и фотографии; иллюстрации этапов проекта и т.д.</a:t>
            </a:r>
            <a:endParaRPr lang="ru-RU" sz="24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Прямоугольник 3"/>
          <p:cNvSpPr/>
          <p:nvPr/>
        </p:nvSpPr>
        <p:spPr>
          <a:xfrm>
            <a:off x="611640" y="188640"/>
            <a:ext cx="7992360" cy="503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strike="noStrike" spc="-1">
                <a:solidFill>
                  <a:srgbClr val="C00000"/>
                </a:solidFill>
                <a:latin typeface="Calibri"/>
              </a:rPr>
              <a:t>Требования к оформлению индивидуального проекта 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68" name="Прямоугольник 4"/>
          <p:cNvSpPr/>
          <p:nvPr/>
        </p:nvSpPr>
        <p:spPr>
          <a:xfrm>
            <a:off x="179640" y="764640"/>
            <a:ext cx="8964000" cy="618804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Работа должна быть выполнена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на компьютере в текстовом редакторе Microsoft Word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распечатывается на листах белой бумаги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формата А4  с полями: левое – 30 мм, верхнее – 20 мм, правое – 15 мм, нижнее – 20 мм;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размер шрифта</a:t>
            </a:r>
            <a:r>
              <a:rPr lang="en-US" sz="2000" b="0" strike="noStrike" spc="-1">
                <a:solidFill>
                  <a:srgbClr val="002060"/>
                </a:solidFill>
                <a:latin typeface="Calibri"/>
              </a:rPr>
              <a:t> </a:t>
            </a:r>
            <a:r>
              <a:rPr lang="en-US" sz="2000" b="1" strike="noStrike" spc="-1">
                <a:solidFill>
                  <a:srgbClr val="002060"/>
                </a:solidFill>
                <a:latin typeface="Calibri"/>
              </a:rPr>
              <a:t>14 (Times New Roman);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интервал –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полуторный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;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нумерация страниц –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сквозная сверху в правом верхнем углу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,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арабскими цифрами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; первая страница (титульный лист) и вторая страница (оглавление) не нумеруются;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каждая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новая глава 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начинается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с новой страницы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. Точку в конце заголовка, располагаемого посредине строки, не ставят;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все разделы плана 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(названия глав, выводы, заключение, список литературы, каждое приложение) начинаются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с новых страниц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.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объем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 индивидуального проекта должен составлять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не менее 10 страниц 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печатного текста;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перечень использованной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литературы 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оформляется в соответствии с </a:t>
            </a:r>
            <a:r>
              <a:rPr lang="ru-RU" sz="2000" b="1" strike="noStrike" spc="-1">
                <a:solidFill>
                  <a:srgbClr val="002060"/>
                </a:solidFill>
                <a:latin typeface="Calibri"/>
              </a:rPr>
              <a:t>требованиями ГОСТа:</a:t>
            </a: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 в алфавитном порядке: фамилии авторов, наименование источника, место и год издания, наименование издательства, количество страниц. 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000" b="0" strike="noStrike" spc="-1">
                <a:solidFill>
                  <a:srgbClr val="002060"/>
                </a:solidFill>
                <a:latin typeface="Calibri"/>
              </a:rPr>
              <a:t>(см.положение)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Выноска со стрелкой вниз 3"/>
          <p:cNvSpPr/>
          <p:nvPr/>
        </p:nvSpPr>
        <p:spPr>
          <a:xfrm>
            <a:off x="539640" y="188640"/>
            <a:ext cx="8280720" cy="935640"/>
          </a:xfrm>
          <a:prstGeom prst="downArrowCallout">
            <a:avLst>
              <a:gd name="adj1" fmla="val 25000"/>
              <a:gd name="adj2" fmla="val 25000"/>
              <a:gd name="adj3" fmla="val 25000"/>
              <a:gd name="adj4" fmla="val 64977"/>
            </a:avLst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002060"/>
                </a:solidFill>
                <a:latin typeface="Calibri"/>
              </a:rPr>
              <a:t>В соответствии с требованиями  ФГОС СОО: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8" name="Прямоугольник 4"/>
          <p:cNvSpPr/>
          <p:nvPr/>
        </p:nvSpPr>
        <p:spPr>
          <a:xfrm>
            <a:off x="395640" y="1124640"/>
            <a:ext cx="8280720" cy="1918440"/>
          </a:xfrm>
          <a:prstGeom prst="rect">
            <a:avLst/>
          </a:prstGeom>
          <a:noFill/>
          <a:ln w="38100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C00000"/>
                </a:solidFill>
                <a:latin typeface="Calibri"/>
              </a:rPr>
              <a:t>индивидуальный проект</a:t>
            </a:r>
            <a:r>
              <a:rPr lang="ru-RU" sz="2400" b="1" i="1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является </a:t>
            </a:r>
            <a:r>
              <a:rPr lang="ru-RU" sz="2400" b="1" i="1" strike="noStrike" spc="-1">
                <a:solidFill>
                  <a:srgbClr val="000000"/>
                </a:solidFill>
                <a:latin typeface="Calibri"/>
              </a:rPr>
              <a:t>обязательной частью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основной профессиональной образовательной программы подготовки специалистов среднего звена по специальности, формируемой участниками образовательного процесса, в том числе и при планировании  внеурочной деятельности 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9" name="Прямоугольник 5"/>
          <p:cNvSpPr/>
          <p:nvPr/>
        </p:nvSpPr>
        <p:spPr>
          <a:xfrm>
            <a:off x="395640" y="3069000"/>
            <a:ext cx="8280720" cy="1186920"/>
          </a:xfrm>
          <a:prstGeom prst="rect">
            <a:avLst/>
          </a:prstGeom>
          <a:noFill/>
          <a:ln w="38100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C00000"/>
                </a:solidFill>
                <a:latin typeface="Calibri"/>
              </a:rPr>
              <a:t>индивидуальный проект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представляет собой </a:t>
            </a:r>
            <a:r>
              <a:rPr lang="ru-RU" sz="2400" b="1" i="1" strike="noStrike" spc="-1">
                <a:solidFill>
                  <a:srgbClr val="000000"/>
                </a:solidFill>
                <a:latin typeface="Calibri"/>
              </a:rPr>
              <a:t>особую форму организации деятельности обучающихся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(учебное исследование или учебный проект)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0" name="Прямоугольник 6"/>
          <p:cNvSpPr/>
          <p:nvPr/>
        </p:nvSpPr>
        <p:spPr>
          <a:xfrm>
            <a:off x="395640" y="4293000"/>
            <a:ext cx="8280720" cy="2284200"/>
          </a:xfrm>
          <a:prstGeom prst="rect">
            <a:avLst/>
          </a:prstGeom>
          <a:noFill/>
          <a:ln w="38100">
            <a:solidFill>
              <a:srgbClr val="00206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i="1" strike="noStrike" spc="-1">
                <a:solidFill>
                  <a:srgbClr val="C00000"/>
                </a:solidFill>
                <a:latin typeface="Calibri"/>
              </a:rPr>
              <a:t>индивидуальный проект 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выполняется обучающимся самостоятельно под руководством преподавателя  по выбранной теме </a:t>
            </a:r>
            <a:r>
              <a:rPr lang="ru-RU" sz="2400" b="1" i="1" strike="noStrike" spc="-1">
                <a:solidFill>
                  <a:srgbClr val="000000"/>
                </a:solidFill>
                <a:latin typeface="Calibri"/>
              </a:rPr>
              <a:t>в рамках одной  дисциплины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400" b="1" i="1" strike="noStrike" spc="-1">
                <a:solidFill>
                  <a:srgbClr val="000000"/>
                </a:solidFill>
                <a:latin typeface="Calibri"/>
              </a:rPr>
              <a:t>в любой избранной области деятельности</a:t>
            </a: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 (познавательной, практической, учебно-исследовательской, социальной, художественно-творческой, иной).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Прямоугольник 3"/>
          <p:cNvSpPr/>
          <p:nvPr/>
        </p:nvSpPr>
        <p:spPr>
          <a:xfrm>
            <a:off x="611640" y="188640"/>
            <a:ext cx="7992360" cy="863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Требования к защите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индивидуального проекта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0" name="Прямоугольник 4"/>
          <p:cNvSpPr/>
          <p:nvPr/>
        </p:nvSpPr>
        <p:spPr>
          <a:xfrm>
            <a:off x="179640" y="1196640"/>
            <a:ext cx="8964000" cy="5507746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	Защита индивидуального проекта является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обязательной</a:t>
            </a: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 и  осуществляется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в конце учебного года </a:t>
            </a: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в соответствии с расписанием промежуточной аттестации (студент может представить работу на научно-практической конференции).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	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На защиту </a:t>
            </a: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индивидуального проекта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предоставляется: 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папка с материалами содержания индивидуального проекта, 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продукт проектной деятельности (в случае написания учебного проекта),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презентация или стендовый доклад проекта, сопровождающие выступление на защите.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При защите </a:t>
            </a: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индивидуального проекта студенты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могут пользоваться: 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-персональным компьютером (с выходом в Интернет); 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-презентационным оборудованием.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Процедура защиты состоит в </a:t>
            </a:r>
            <a:r>
              <a:rPr lang="ru-RU" sz="2200" b="1" strike="noStrike" spc="-1" dirty="0" smtClean="0">
                <a:solidFill>
                  <a:srgbClr val="002060"/>
                </a:solidFill>
                <a:latin typeface="Calibri"/>
              </a:rPr>
              <a:t>8-10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минутном выступлении студента</a:t>
            </a: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, который раскрывает актуальность, поставленные задачи, суть проекта и выводы. Далее следуют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ответы на вопросы</a:t>
            </a:r>
            <a:r>
              <a:rPr lang="ru-RU" sz="2200" b="0" strike="noStrike" spc="-1" dirty="0">
                <a:solidFill>
                  <a:srgbClr val="002060"/>
                </a:solidFill>
                <a:latin typeface="Calibri"/>
              </a:rPr>
              <a:t>.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Прямоугольник 3"/>
          <p:cNvSpPr/>
          <p:nvPr/>
        </p:nvSpPr>
        <p:spPr>
          <a:xfrm>
            <a:off x="611640" y="188640"/>
            <a:ext cx="7992360" cy="863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Рекомендуемый план выступления на защите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72" name="Прямоугольник 4"/>
          <p:cNvSpPr/>
          <p:nvPr/>
        </p:nvSpPr>
        <p:spPr>
          <a:xfrm>
            <a:off x="395640" y="1196640"/>
            <a:ext cx="8568720" cy="5009040"/>
          </a:xfrm>
          <a:prstGeom prst="rect">
            <a:avLst/>
          </a:prstGeom>
          <a:noFill/>
          <a:ln w="28575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Представление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 (назвать группу, ФИ, руководителя проекта).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Тема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 проекта, </a:t>
            </a: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сроки работы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над проектом.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Актуальность темы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. На данном этапе выступления нужно ответить на вопрос: «Почему эта тема актуальна для вас и для окружающих?».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Озвучить цель, задачи работы, предмет, объект, гипотезу (при наличии), методы.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Описать </a:t>
            </a: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ход работы 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над проектом.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Представить </a:t>
            </a: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результат работы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, т.е. представить продукт деятельности. Продукт надо показать (если это учебный проект).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 indent="-216000">
              <a:lnSpc>
                <a:spcPct val="100000"/>
              </a:lnSpc>
              <a:buClr>
                <a:srgbClr val="002060"/>
              </a:buClr>
              <a:buFont typeface="Wingdings" charset="2"/>
              <a:buChar char=""/>
            </a:pPr>
            <a:r>
              <a:rPr lang="ru-RU" sz="2300" b="1" strike="noStrike" spc="-1">
                <a:solidFill>
                  <a:srgbClr val="002060"/>
                </a:solidFill>
                <a:latin typeface="Calibri"/>
              </a:rPr>
              <a:t>Сделать вывод</a:t>
            </a:r>
            <a:r>
              <a:rPr lang="ru-RU" sz="2300" b="0" strike="noStrike" spc="-1">
                <a:solidFill>
                  <a:srgbClr val="002060"/>
                </a:solidFill>
                <a:latin typeface="Calibri"/>
              </a:rPr>
              <a:t>, отвечая на вопросы: «Достигнута ли цель работы?», «Выполнены ли задачи проекта?». «Подтверждена или опровергнута гипотеза?» (при наличии). </a:t>
            </a:r>
            <a:endParaRPr lang="ru-RU" sz="2300" b="0" strike="noStrike" spc="-1">
              <a:solidFill>
                <a:srgbClr val="000000"/>
              </a:solidFill>
              <a:latin typeface="Open Sans"/>
            </a:endParaRPr>
          </a:p>
          <a:p>
            <a:pPr>
              <a:lnSpc>
                <a:spcPct val="100000"/>
              </a:lnSpc>
            </a:pPr>
            <a:r>
              <a:rPr lang="ru-RU" sz="2400" b="0" strike="noStrike" spc="-1">
                <a:solidFill>
                  <a:srgbClr val="000000"/>
                </a:solidFill>
                <a:latin typeface="Calibri"/>
              </a:rPr>
              <a:t> 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Прямоугольник 3"/>
          <p:cNvSpPr/>
          <p:nvPr/>
        </p:nvSpPr>
        <p:spPr>
          <a:xfrm>
            <a:off x="755640" y="260640"/>
            <a:ext cx="7560360" cy="431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strike="noStrike" spc="-1">
                <a:solidFill>
                  <a:srgbClr val="C00000"/>
                </a:solidFill>
                <a:latin typeface="Calibri"/>
              </a:rPr>
              <a:t>ИНДИВИДУАЛЬНЫЙ ПРОЕКТ 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2" name="PlaceHolder 1"/>
          <p:cNvSpPr>
            <a:spLocks noGrp="1"/>
          </p:cNvSpPr>
          <p:nvPr>
            <p:ph/>
          </p:nvPr>
        </p:nvSpPr>
        <p:spPr>
          <a:xfrm>
            <a:off x="179640" y="1268640"/>
            <a:ext cx="4392000" cy="540036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60">
            <a:solidFill>
              <a:srgbClr val="F5924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txBody>
          <a:bodyPr anchor="t">
            <a:no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Содержимое 2"/>
          <p:cNvSpPr/>
          <p:nvPr/>
        </p:nvSpPr>
        <p:spPr>
          <a:xfrm>
            <a:off x="4644000" y="1268640"/>
            <a:ext cx="4248000" cy="511236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endParaRPr lang="ru-RU" sz="2200" b="1" strike="noStrike" spc="-1">
              <a:solidFill>
                <a:srgbClr val="002060"/>
              </a:solidFill>
              <a:latin typeface="Calibri"/>
            </a:endParaRPr>
          </a:p>
        </p:txBody>
      </p:sp>
      <p:sp>
        <p:nvSpPr>
          <p:cNvPr id="94" name="Прямоугольник 6"/>
          <p:cNvSpPr/>
          <p:nvPr/>
        </p:nvSpPr>
        <p:spPr>
          <a:xfrm>
            <a:off x="611640" y="692640"/>
            <a:ext cx="3879720" cy="503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УЧЕБНЫЙ ПРОЕКТ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5" name="Прямоугольник 7"/>
          <p:cNvSpPr/>
          <p:nvPr/>
        </p:nvSpPr>
        <p:spPr>
          <a:xfrm>
            <a:off x="4644000" y="692640"/>
            <a:ext cx="3879720" cy="503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500" b="1" strike="noStrike" spc="-1">
                <a:solidFill>
                  <a:srgbClr val="002060"/>
                </a:solidFill>
                <a:latin typeface="Calibri"/>
              </a:rPr>
              <a:t>УЧЕБНОЕ ИССЛЕДОВАНИЕ</a:t>
            </a:r>
            <a:endParaRPr lang="ru-RU" sz="25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6" name="Содержимое 2"/>
          <p:cNvSpPr/>
          <p:nvPr/>
        </p:nvSpPr>
        <p:spPr>
          <a:xfrm>
            <a:off x="0" y="1196640"/>
            <a:ext cx="4392000" cy="5301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60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Проект направлен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на создание какого-либо продукта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 и предполагает наличие проектного замысла, который достигается в процессе его реализации. Поэтому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цель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проекта формулируется соответственно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– создать, построить, достичь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и т.д.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Цель – реализация проектного замысла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Преобразование мира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(получение определенного продукта, совершенствование чего-либо, возможность использования «продукта» кем-то)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Результат – «продукт».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Отсутствие продукта недопустимо! 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7" name="Содержимое 2"/>
          <p:cNvSpPr/>
          <p:nvPr/>
        </p:nvSpPr>
        <p:spPr>
          <a:xfrm>
            <a:off x="4572000" y="1268640"/>
            <a:ext cx="4392000" cy="5157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 fontScale="59000" lnSpcReduction="10000"/>
          </a:bodyPr>
          <a:lstStyle/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Исследование – деятельность,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направленная на получение новых знаний о существующем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в окружающем мире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объекте или явлении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. Результат исследования заранее неизвестен.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Цель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 ставится соответственно –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определить, изучить, получить данные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и.т.д.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Цель – получение новых знаний для обучающихся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(даже если эти знания уже известны науке)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Исследование мира 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(освоение норм исследовательской деятельности).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Результат: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 даже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если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 получен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отрицательный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 результат и гипотеза не подтвердилась, это </a:t>
            </a:r>
            <a:r>
              <a:rPr lang="ru-RU" sz="3200" b="1" strike="noStrike" spc="-1">
                <a:solidFill>
                  <a:srgbClr val="C00000"/>
                </a:solidFill>
                <a:latin typeface="Calibri"/>
              </a:rPr>
              <a:t>тоже результат</a:t>
            </a:r>
            <a:r>
              <a:rPr lang="ru-RU" sz="3200" b="1" strike="noStrike" spc="-1">
                <a:solidFill>
                  <a:srgbClr val="002060"/>
                </a:solidFill>
                <a:latin typeface="Calibri"/>
              </a:rPr>
              <a:t>. </a:t>
            </a: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98" name="Прямоугольник 20"/>
          <p:cNvSpPr/>
          <p:nvPr/>
        </p:nvSpPr>
        <p:spPr>
          <a:xfrm>
            <a:off x="0" y="6237360"/>
            <a:ext cx="9143640" cy="431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>
                <a:solidFill>
                  <a:srgbClr val="C00000"/>
                </a:solidFill>
                <a:latin typeface="Calibri"/>
              </a:rPr>
              <a:t>РЕФЕРАТ НЕ МОЖЕТ СЧИТАЬСЯ УЧЕБНЫМ ИССЛЕДОВАНИЕМ  ИЛИ ПРОЕКТОМ!</a:t>
            </a:r>
            <a:endParaRPr lang="ru-RU" sz="20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/>
          </p:nvPr>
        </p:nvSpPr>
        <p:spPr>
          <a:xfrm>
            <a:off x="323640" y="1340640"/>
            <a:ext cx="4176000" cy="2592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60">
            <a:solidFill>
              <a:srgbClr val="F5924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txBody>
          <a:bodyPr anchor="t">
            <a:noAutofit/>
          </a:bodyPr>
          <a:lstStyle/>
          <a:p>
            <a:pPr marL="514440" indent="0" algn="ctr">
              <a:lnSpc>
                <a:spcPct val="120000"/>
              </a:lnSpc>
              <a:spcBef>
                <a:spcPts val="439"/>
              </a:spcBef>
              <a:buNone/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реализация требований ФГОС СОО  к личностным и метапредметным результатам освоения образовательной программы</a:t>
            </a:r>
            <a:endParaRPr lang="ru-RU" sz="2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Прямоугольник 3"/>
          <p:cNvSpPr/>
          <p:nvPr/>
        </p:nvSpPr>
        <p:spPr>
          <a:xfrm>
            <a:off x="683640" y="332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002060"/>
                </a:solidFill>
                <a:latin typeface="Calibri"/>
              </a:rPr>
              <a:t>ЦЕЛИ проектной деятельности: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1" name="Содержимое 2"/>
          <p:cNvSpPr/>
          <p:nvPr/>
        </p:nvSpPr>
        <p:spPr>
          <a:xfrm>
            <a:off x="395640" y="4293000"/>
            <a:ext cx="4032000" cy="151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rm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развитие личностных, регулятивных, познавательных, коммуникативных УУД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2" name="Содержимое 2"/>
          <p:cNvSpPr/>
          <p:nvPr/>
        </p:nvSpPr>
        <p:spPr>
          <a:xfrm>
            <a:off x="4788000" y="1412640"/>
            <a:ext cx="3528000" cy="1872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развитие навыков учебно-исследовательской деятельности, критического мышления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3" name="Содержимое 2"/>
          <p:cNvSpPr/>
          <p:nvPr/>
        </p:nvSpPr>
        <p:spPr>
          <a:xfrm>
            <a:off x="4644000" y="3717000"/>
            <a:ext cx="4032000" cy="2520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развитие навыков проектной деятельности, самостоятельного применения приобретенных знаний и способов действий при решении различных задач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/>
          </p:nvPr>
        </p:nvSpPr>
        <p:spPr>
          <a:xfrm>
            <a:off x="323640" y="1124640"/>
            <a:ext cx="8424720" cy="1439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60">
            <a:solidFill>
              <a:srgbClr val="F5924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txBody>
          <a:bodyPr anchor="t">
            <a:noAutofit/>
          </a:bodyPr>
          <a:lstStyle/>
          <a:p>
            <a:pPr marL="514440" indent="0" algn="ctr">
              <a:lnSpc>
                <a:spcPct val="100000"/>
              </a:lnSpc>
              <a:spcBef>
                <a:spcPts val="439"/>
              </a:spcBef>
              <a:buNone/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Обучение планированию (студент должен уметь четко определить цель, описать основные шаги по ее достижению, концентрироваться на достижении цели на протяжении всей работы</a:t>
            </a:r>
            <a:endParaRPr lang="ru-RU" sz="2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Прямоугольник 3"/>
          <p:cNvSpPr/>
          <p:nvPr/>
        </p:nvSpPr>
        <p:spPr>
          <a:xfrm>
            <a:off x="683640" y="332640"/>
            <a:ext cx="799236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ЗАДАЧИ проектной деятельности: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6" name="Содержимое 2"/>
          <p:cNvSpPr/>
          <p:nvPr/>
        </p:nvSpPr>
        <p:spPr>
          <a:xfrm>
            <a:off x="323640" y="2637000"/>
            <a:ext cx="8424720" cy="122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Формирование и развитие навыков сбора и обработки информации, материалов (студент должен уметь выбрать подходящую информацию и правильно ее использовать)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7" name="Содержимое 2"/>
          <p:cNvSpPr/>
          <p:nvPr/>
        </p:nvSpPr>
        <p:spPr>
          <a:xfrm>
            <a:off x="323640" y="3933000"/>
            <a:ext cx="8424720" cy="719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Развитие умения анализировать, самостоятельно и творчески мыслить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8" name="Содержимое 2"/>
          <p:cNvSpPr/>
          <p:nvPr/>
        </p:nvSpPr>
        <p:spPr>
          <a:xfrm>
            <a:off x="323640" y="4725000"/>
            <a:ext cx="8424720" cy="43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Развитие умения делать собственные обобщенные выводы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09" name="Содержимое 2"/>
          <p:cNvSpPr/>
          <p:nvPr/>
        </p:nvSpPr>
        <p:spPr>
          <a:xfrm>
            <a:off x="323640" y="5229360"/>
            <a:ext cx="8424720" cy="719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Формирование интересов к проектной и исследовательской деятельности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0" name="Содержимое 2"/>
          <p:cNvSpPr/>
          <p:nvPr/>
        </p:nvSpPr>
        <p:spPr>
          <a:xfrm>
            <a:off x="323640" y="5949360"/>
            <a:ext cx="8424720" cy="531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Формирование и развитие навыков публичного выступления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683640" y="2205000"/>
            <a:ext cx="3744000" cy="1872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60">
            <a:solidFill>
              <a:srgbClr val="F5924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txBody>
          <a:bodyPr anchor="t">
            <a:noAutofit/>
          </a:bodyPr>
          <a:lstStyle/>
          <a:p>
            <a:pPr marL="514440" indent="0" algn="ctr">
              <a:lnSpc>
                <a:spcPct val="100000"/>
              </a:lnSpc>
              <a:spcBef>
                <a:spcPts val="439"/>
              </a:spcBef>
              <a:buNone/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навыков коммуникативной, учебно-исследовательской деятельности, критического мышления</a:t>
            </a:r>
            <a:endParaRPr lang="ru-RU" sz="2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Прямоугольник 3"/>
          <p:cNvSpPr/>
          <p:nvPr/>
        </p:nvSpPr>
        <p:spPr>
          <a:xfrm>
            <a:off x="683640" y="332640"/>
            <a:ext cx="7992360" cy="863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002060"/>
                </a:solidFill>
                <a:latin typeface="Calibri"/>
              </a:rPr>
              <a:t>РЕЗУЛЬТАТЫ выполнения индивидуального проекта должны отражать: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3" name="Содержимое 2"/>
          <p:cNvSpPr/>
          <p:nvPr/>
        </p:nvSpPr>
        <p:spPr>
          <a:xfrm>
            <a:off x="4716000" y="4293000"/>
            <a:ext cx="3600000" cy="1872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к инновационной, аналитической, творческой, интеллектуальной деятельности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4" name="Содержимое 2"/>
          <p:cNvSpPr/>
          <p:nvPr/>
        </p:nvSpPr>
        <p:spPr>
          <a:xfrm>
            <a:off x="755640" y="4437000"/>
            <a:ext cx="3528000" cy="1872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навыков проектной деятельности, самостоятельного приобретения и применения знаний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5" name="Содержимое 2"/>
          <p:cNvSpPr/>
          <p:nvPr/>
        </p:nvSpPr>
        <p:spPr>
          <a:xfrm>
            <a:off x="4644000" y="2349000"/>
            <a:ext cx="3672000" cy="151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постановки цели, планирования работы, отбора информации и т.д.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6" name="Прямоугольник 7"/>
          <p:cNvSpPr/>
          <p:nvPr/>
        </p:nvSpPr>
        <p:spPr>
          <a:xfrm>
            <a:off x="179640" y="1340640"/>
            <a:ext cx="439200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СФОРМИРОВАННОСТЬ: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17" name="Прямоугольник 8"/>
          <p:cNvSpPr/>
          <p:nvPr/>
        </p:nvSpPr>
        <p:spPr>
          <a:xfrm>
            <a:off x="4644000" y="1340640"/>
            <a:ext cx="4248000" cy="719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СПОСОБНОСТЬ: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cxnSp>
        <p:nvCxnSpPr>
          <p:cNvPr id="118" name="Прямая соединительная линия 15"/>
          <p:cNvCxnSpPr/>
          <p:nvPr/>
        </p:nvCxnSpPr>
        <p:spPr>
          <a:xfrm>
            <a:off x="323280" y="2060640"/>
            <a:ext cx="360" cy="3456720"/>
          </a:xfrm>
          <a:prstGeom prst="straightConnector1">
            <a:avLst/>
          </a:prstGeom>
          <a:ln w="38100">
            <a:solidFill>
              <a:srgbClr val="002060"/>
            </a:solidFill>
            <a:round/>
          </a:ln>
        </p:spPr>
      </p:cxnSp>
      <p:cxnSp>
        <p:nvCxnSpPr>
          <p:cNvPr id="119" name="Прямая со стрелкой 17"/>
          <p:cNvCxnSpPr/>
          <p:nvPr/>
        </p:nvCxnSpPr>
        <p:spPr>
          <a:xfrm>
            <a:off x="323280" y="3356640"/>
            <a:ext cx="432360" cy="360"/>
          </a:xfrm>
          <a:prstGeom prst="straightConnector1">
            <a:avLst/>
          </a:prstGeom>
          <a:ln w="38100">
            <a:solidFill>
              <a:srgbClr val="002060"/>
            </a:solidFill>
            <a:round/>
            <a:tailEnd type="arrow" w="med" len="med"/>
          </a:ln>
        </p:spPr>
      </p:cxnSp>
      <p:cxnSp>
        <p:nvCxnSpPr>
          <p:cNvPr id="120" name="Прямая со стрелкой 19"/>
          <p:cNvCxnSpPr/>
          <p:nvPr/>
        </p:nvCxnSpPr>
        <p:spPr>
          <a:xfrm>
            <a:off x="323280" y="5517000"/>
            <a:ext cx="432360" cy="360"/>
          </a:xfrm>
          <a:prstGeom prst="straightConnector1">
            <a:avLst/>
          </a:prstGeom>
          <a:ln w="38100">
            <a:solidFill>
              <a:srgbClr val="002060"/>
            </a:solidFill>
            <a:round/>
            <a:tailEnd type="arrow" w="med" len="med"/>
          </a:ln>
        </p:spPr>
      </p:cxnSp>
      <p:cxnSp>
        <p:nvCxnSpPr>
          <p:cNvPr id="121" name="Прямая соединительная линия 20"/>
          <p:cNvCxnSpPr/>
          <p:nvPr/>
        </p:nvCxnSpPr>
        <p:spPr>
          <a:xfrm>
            <a:off x="8748360" y="2060640"/>
            <a:ext cx="360" cy="3456720"/>
          </a:xfrm>
          <a:prstGeom prst="straightConnector1">
            <a:avLst/>
          </a:prstGeom>
          <a:ln w="38100">
            <a:solidFill>
              <a:srgbClr val="002060"/>
            </a:solidFill>
            <a:round/>
          </a:ln>
        </p:spPr>
      </p:cxnSp>
      <p:cxnSp>
        <p:nvCxnSpPr>
          <p:cNvPr id="122" name="Прямая со стрелкой 21"/>
          <p:cNvCxnSpPr/>
          <p:nvPr/>
        </p:nvCxnSpPr>
        <p:spPr>
          <a:xfrm flipH="1">
            <a:off x="8244360" y="3284640"/>
            <a:ext cx="496080" cy="360"/>
          </a:xfrm>
          <a:prstGeom prst="straightConnector1">
            <a:avLst/>
          </a:prstGeom>
          <a:ln w="38100">
            <a:solidFill>
              <a:srgbClr val="002060"/>
            </a:solidFill>
            <a:round/>
            <a:tailEnd type="arrow" w="med" len="med"/>
          </a:ln>
        </p:spPr>
      </p:cxnSp>
      <p:cxnSp>
        <p:nvCxnSpPr>
          <p:cNvPr id="123" name="Прямая со стрелкой 26"/>
          <p:cNvCxnSpPr/>
          <p:nvPr/>
        </p:nvCxnSpPr>
        <p:spPr>
          <a:xfrm flipH="1">
            <a:off x="8244360" y="5517000"/>
            <a:ext cx="496080" cy="360"/>
          </a:xfrm>
          <a:prstGeom prst="straightConnector1">
            <a:avLst/>
          </a:prstGeom>
          <a:ln w="38100">
            <a:solidFill>
              <a:srgbClr val="002060"/>
            </a:solidFill>
            <a:round/>
            <a:tailEnd type="arrow" w="med" len="med"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Прямоугольник 3"/>
          <p:cNvSpPr/>
          <p:nvPr/>
        </p:nvSpPr>
        <p:spPr>
          <a:xfrm>
            <a:off x="611640" y="404640"/>
            <a:ext cx="7992360" cy="935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>
                <a:solidFill>
                  <a:srgbClr val="C00000"/>
                </a:solidFill>
                <a:latin typeface="Calibri"/>
              </a:rPr>
              <a:t>Разработка тематики индивидуальных проектов: </a:t>
            </a:r>
            <a:endParaRPr lang="ru-RU" sz="3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5" name="Содержимое 2"/>
          <p:cNvSpPr/>
          <p:nvPr/>
        </p:nvSpPr>
        <p:spPr>
          <a:xfrm>
            <a:off x="395640" y="1556640"/>
            <a:ext cx="8424720" cy="86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Тематика индивидуальных проектов </a:t>
            </a:r>
            <a:r>
              <a:rPr lang="ru-RU" sz="2200" b="1" strike="noStrike" spc="-1" dirty="0">
                <a:solidFill>
                  <a:srgbClr val="C00000"/>
                </a:solidFill>
                <a:latin typeface="Calibri"/>
              </a:rPr>
              <a:t>ежегодно </a:t>
            </a: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разрабатывается </a:t>
            </a:r>
            <a:r>
              <a:rPr lang="ru-RU" sz="2200" b="1" strike="noStrike" spc="-1" dirty="0">
                <a:solidFill>
                  <a:srgbClr val="C00000"/>
                </a:solidFill>
                <a:latin typeface="Calibri"/>
              </a:rPr>
              <a:t>преподавателями 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6" name="Содержимое 2"/>
          <p:cNvSpPr/>
          <p:nvPr/>
        </p:nvSpPr>
        <p:spPr>
          <a:xfrm>
            <a:off x="395640" y="2637000"/>
            <a:ext cx="8424720" cy="79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 dirty="0">
                <a:solidFill>
                  <a:srgbClr val="002060"/>
                </a:solidFill>
                <a:latin typeface="Calibri"/>
              </a:rPr>
              <a:t>Тематика индивидуальных проектов утверждается</a:t>
            </a:r>
            <a:r>
              <a:rPr lang="ru-RU" sz="2200" b="1" strike="noStrike" spc="-1" dirty="0">
                <a:solidFill>
                  <a:srgbClr val="C00000"/>
                </a:solidFill>
                <a:latin typeface="Calibri"/>
              </a:rPr>
              <a:t> до 1 </a:t>
            </a:r>
            <a:r>
              <a:rPr lang="ru-RU" sz="2200" b="1" spc="-1" dirty="0" smtClean="0">
                <a:solidFill>
                  <a:srgbClr val="C00000"/>
                </a:solidFill>
                <a:latin typeface="Calibri"/>
              </a:rPr>
              <a:t>марта</a:t>
            </a:r>
            <a:r>
              <a:rPr lang="ru-RU" sz="2200" b="1" strike="noStrike" spc="-1" dirty="0" smtClean="0">
                <a:solidFill>
                  <a:srgbClr val="C00000"/>
                </a:solidFill>
                <a:latin typeface="Calibri"/>
              </a:rPr>
              <a:t> </a:t>
            </a:r>
            <a:endParaRPr lang="ru-RU" sz="22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7" name="Содержимое 2"/>
          <p:cNvSpPr/>
          <p:nvPr/>
        </p:nvSpPr>
        <p:spPr>
          <a:xfrm>
            <a:off x="395640" y="3645000"/>
            <a:ext cx="8424720" cy="115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Темы должны соответствовать требованиям к </a:t>
            </a: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предметным, метапредметным, личностным</a:t>
            </a: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 результатам освоения дисциплин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8" name="Содержимое 2"/>
          <p:cNvSpPr/>
          <p:nvPr/>
        </p:nvSpPr>
        <p:spPr>
          <a:xfrm>
            <a:off x="395640" y="5013000"/>
            <a:ext cx="8424720" cy="50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Студент имеет право </a:t>
            </a: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выбора темы </a:t>
            </a: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индивидуального проекта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29" name="Содержимое 2"/>
          <p:cNvSpPr/>
          <p:nvPr/>
        </p:nvSpPr>
        <p:spPr>
          <a:xfrm>
            <a:off x="395640" y="5733360"/>
            <a:ext cx="8424720" cy="863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Темы индивидуальных проектов </a:t>
            </a: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не должны повторяться в течение 3 лет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2" descr="http://2017newyear.ru/wp-content/uploads/2016/06/yspeh_v_karere.jpg"/>
          <p:cNvPicPr/>
          <p:nvPr/>
        </p:nvPicPr>
        <p:blipFill>
          <a:blip r:embed="rId2"/>
          <a:srcRect l="18665" r="20666"/>
          <a:stretch/>
        </p:blipFill>
        <p:spPr>
          <a:xfrm>
            <a:off x="251640" y="1556640"/>
            <a:ext cx="4680000" cy="4762080"/>
          </a:xfrm>
          <a:prstGeom prst="rect">
            <a:avLst/>
          </a:prstGeom>
          <a:ln w="0">
            <a:noFill/>
          </a:ln>
        </p:spPr>
      </p:pic>
      <p:sp>
        <p:nvSpPr>
          <p:cNvPr id="131" name="Прямоугольник 4"/>
          <p:cNvSpPr/>
          <p:nvPr/>
        </p:nvSpPr>
        <p:spPr>
          <a:xfrm>
            <a:off x="539640" y="260640"/>
            <a:ext cx="7992360" cy="647640"/>
          </a:xfrm>
          <a:prstGeom prst="rect">
            <a:avLst/>
          </a:prstGeom>
          <a:gradFill rotWithShape="0">
            <a:gsLst>
              <a:gs pos="0">
                <a:srgbClr val="FFC1BE"/>
              </a:gs>
              <a:gs pos="100000">
                <a:srgbClr val="FFE5E5"/>
              </a:gs>
            </a:gsLst>
            <a:lin ang="16200000"/>
          </a:gradFill>
          <a:ln w="28575">
            <a:solidFill>
              <a:srgbClr val="C00000"/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>
                <a:solidFill>
                  <a:srgbClr val="002060"/>
                </a:solidFill>
                <a:latin typeface="Calibri"/>
              </a:rPr>
              <a:t>ЭТАПЫ:</a:t>
            </a:r>
            <a:endParaRPr lang="ru-RU" sz="40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2" name="Содержимое 2"/>
          <p:cNvSpPr/>
          <p:nvPr/>
        </p:nvSpPr>
        <p:spPr>
          <a:xfrm>
            <a:off x="4788000" y="4941000"/>
            <a:ext cx="3924720" cy="1728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ПОДГОТОВИТЕЛЬНЫЙ ЭТАП (сентябрь – ноябрь):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Выбор предметной области, руководителя проекта и  темы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3" name="Содержимое 2"/>
          <p:cNvSpPr/>
          <p:nvPr/>
        </p:nvSpPr>
        <p:spPr>
          <a:xfrm>
            <a:off x="4788000" y="2637000"/>
            <a:ext cx="3924720" cy="223200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 ОСНОВНОЙ ЭТАП     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   (декабрь - апрель):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разработка плана реализации проекта, сбор и изучение литературы, отбор и анализ информации и т.д.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4" name="Содержимое 2"/>
          <p:cNvSpPr/>
          <p:nvPr/>
        </p:nvSpPr>
        <p:spPr>
          <a:xfrm>
            <a:off x="4788000" y="1052640"/>
            <a:ext cx="3924720" cy="1511640"/>
          </a:xfrm>
          <a:prstGeom prst="rect">
            <a:avLst/>
          </a:prstGeom>
          <a:gradFill rotWithShape="0">
            <a:gsLst>
              <a:gs pos="0">
                <a:srgbClr val="FFDED0"/>
              </a:gs>
              <a:gs pos="100000">
                <a:srgbClr val="FFF1EC"/>
              </a:gs>
            </a:gsLst>
            <a:lin ang="16200000"/>
          </a:gradFill>
          <a:ln w="38100">
            <a:solidFill>
              <a:srgbClr val="F79646">
                <a:shade val="95000"/>
                <a:satMod val="105000"/>
              </a:srgbClr>
            </a:solidFill>
            <a:round/>
          </a:ln>
          <a:effectLst>
            <a:outerShdw blurRad="39960" dist="2016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anchor="t">
            <a:noAutofit/>
          </a:bodyPr>
          <a:lstStyle/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ЗАКЛЮЧИТЕЛЬНЫЙ ЭТАП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C00000"/>
                </a:solidFill>
                <a:latin typeface="Calibri"/>
              </a:rPr>
              <a:t>(май – июнь): 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  <a:p>
            <a:pPr marL="514440" indent="-514440" algn="ctr">
              <a:lnSpc>
                <a:spcPct val="100000"/>
              </a:lnSpc>
              <a:spcBef>
                <a:spcPts val="439"/>
              </a:spcBef>
              <a:tabLst>
                <a:tab pos="0" algn="l"/>
              </a:tabLst>
            </a:pPr>
            <a:r>
              <a:rPr lang="ru-RU" sz="2200" b="1" strike="noStrike" spc="-1">
                <a:solidFill>
                  <a:srgbClr val="002060"/>
                </a:solidFill>
                <a:latin typeface="Calibri"/>
              </a:rPr>
              <a:t>защита проекта, оценивание работы</a:t>
            </a:r>
            <a:endParaRPr lang="ru-RU" sz="2200" b="0" strike="noStrike" spc="-1">
              <a:solidFill>
                <a:srgbClr val="000000"/>
              </a:solidFill>
              <a:latin typeface="Open Sa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607</TotalTime>
  <Words>1639</Words>
  <Application>Microsoft Office PowerPoint</Application>
  <PresentationFormat>Экран (4:3)</PresentationFormat>
  <Paragraphs>257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31</vt:i4>
      </vt:variant>
    </vt:vector>
  </HeadingPairs>
  <TitlesOfParts>
    <vt:vector size="33" baseType="lpstr"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User</dc:creator>
  <dc:description/>
  <cp:lastModifiedBy>User</cp:lastModifiedBy>
  <cp:revision>95</cp:revision>
  <dcterms:created xsi:type="dcterms:W3CDTF">2020-01-13T06:54:09Z</dcterms:created>
  <dcterms:modified xsi:type="dcterms:W3CDTF">2025-09-10T08:29:22Z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Экран (4:3)</vt:lpwstr>
  </property>
  <property fmtid="{D5CDD505-2E9C-101B-9397-08002B2CF9AE}" pid="3" name="Slides">
    <vt:i4>31</vt:i4>
  </property>
</Properties>
</file>